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0"/>
  </p:notesMasterIdLst>
  <p:sldIdLst>
    <p:sldId id="256" r:id="rId2"/>
    <p:sldId id="260" r:id="rId3"/>
    <p:sldId id="261" r:id="rId4"/>
    <p:sldId id="264" r:id="rId5"/>
    <p:sldId id="257" r:id="rId6"/>
    <p:sldId id="263" r:id="rId7"/>
    <p:sldId id="281" r:id="rId8"/>
    <p:sldId id="282" r:id="rId9"/>
    <p:sldId id="279" r:id="rId10"/>
    <p:sldId id="283" r:id="rId11"/>
    <p:sldId id="280" r:id="rId12"/>
    <p:sldId id="284" r:id="rId13"/>
    <p:sldId id="262" r:id="rId14"/>
    <p:sldId id="269" r:id="rId15"/>
    <p:sldId id="285" r:id="rId16"/>
    <p:sldId id="286" r:id="rId17"/>
    <p:sldId id="258" r:id="rId18"/>
    <p:sldId id="287" r:id="rId19"/>
    <p:sldId id="291" r:id="rId20"/>
    <p:sldId id="299" r:id="rId21"/>
    <p:sldId id="288" r:id="rId22"/>
    <p:sldId id="293" r:id="rId23"/>
    <p:sldId id="292" r:id="rId24"/>
    <p:sldId id="301" r:id="rId25"/>
    <p:sldId id="294" r:id="rId26"/>
    <p:sldId id="302" r:id="rId27"/>
    <p:sldId id="297" r:id="rId28"/>
    <p:sldId id="277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2C4"/>
    <a:srgbClr val="FFF2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255"/>
    <p:restoredTop sz="86401"/>
  </p:normalViewPr>
  <p:slideViewPr>
    <p:cSldViewPr snapToGrid="0" snapToObjects="1">
      <p:cViewPr>
        <p:scale>
          <a:sx n="97" d="100"/>
          <a:sy n="97" d="100"/>
        </p:scale>
        <p:origin x="536" y="840"/>
      </p:cViewPr>
      <p:guideLst/>
    </p:cSldViewPr>
  </p:slideViewPr>
  <p:outlineViewPr>
    <p:cViewPr>
      <p:scale>
        <a:sx n="33" d="100"/>
        <a:sy n="33" d="100"/>
      </p:scale>
      <p:origin x="0" y="-11424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C977724-3682-2545-B854-58A4C67B3321}" type="doc">
      <dgm:prSet loTypeId="urn:microsoft.com/office/officeart/2005/8/layout/pyramid1" loCatId="" qsTypeId="urn:microsoft.com/office/officeart/2005/8/quickstyle/simple1" qsCatId="simple" csTypeId="urn:microsoft.com/office/officeart/2005/8/colors/colorful4" csCatId="colorful" phldr="1"/>
      <dgm:spPr/>
    </dgm:pt>
    <dgm:pt modelId="{3575E875-F220-7249-9CFE-7F853F9D27F3}">
      <dgm:prSet phldrT="[Text]" custT="1"/>
      <dgm:spPr/>
      <dgm:t>
        <a:bodyPr/>
        <a:lstStyle/>
        <a:p>
          <a:r>
            <a:rPr lang="en-US" sz="3600" b="1" dirty="0"/>
            <a:t>Robots kill us</a:t>
          </a:r>
        </a:p>
      </dgm:t>
    </dgm:pt>
    <dgm:pt modelId="{24F064F3-0492-6B41-91B1-7732C1554321}" type="parTrans" cxnId="{13696264-034D-1448-8E5A-3EB370D27D61}">
      <dgm:prSet/>
      <dgm:spPr/>
      <dgm:t>
        <a:bodyPr/>
        <a:lstStyle/>
        <a:p>
          <a:endParaRPr lang="en-US"/>
        </a:p>
      </dgm:t>
    </dgm:pt>
    <dgm:pt modelId="{CD75FDF6-6F4A-2744-A89B-38F80446362B}" type="sibTrans" cxnId="{13696264-034D-1448-8E5A-3EB370D27D61}">
      <dgm:prSet/>
      <dgm:spPr/>
      <dgm:t>
        <a:bodyPr/>
        <a:lstStyle/>
        <a:p>
          <a:endParaRPr lang="en-US"/>
        </a:p>
      </dgm:t>
    </dgm:pt>
    <dgm:pt modelId="{8B80D846-9CCA-7541-A04F-F9C950300467}">
      <dgm:prSet phldrT="[Text]" custT="1"/>
      <dgm:spPr/>
      <dgm:t>
        <a:bodyPr/>
        <a:lstStyle/>
        <a:p>
          <a:r>
            <a:rPr lang="en-US" sz="1800" b="1" dirty="0"/>
            <a:t>We’re able to stop spam</a:t>
          </a:r>
        </a:p>
      </dgm:t>
    </dgm:pt>
    <dgm:pt modelId="{95C6ABFE-DC28-3F48-8BB7-9E44EE19F236}" type="parTrans" cxnId="{F30EA97A-AF75-2F4B-AD50-C190DB067C09}">
      <dgm:prSet/>
      <dgm:spPr/>
      <dgm:t>
        <a:bodyPr/>
        <a:lstStyle/>
        <a:p>
          <a:endParaRPr lang="en-US"/>
        </a:p>
      </dgm:t>
    </dgm:pt>
    <dgm:pt modelId="{DB1D503A-D14B-7F42-90F8-DDB016B828A8}" type="sibTrans" cxnId="{F30EA97A-AF75-2F4B-AD50-C190DB067C09}">
      <dgm:prSet/>
      <dgm:spPr/>
      <dgm:t>
        <a:bodyPr/>
        <a:lstStyle/>
        <a:p>
          <a:endParaRPr lang="en-US"/>
        </a:p>
      </dgm:t>
    </dgm:pt>
    <dgm:pt modelId="{3963A011-9FA3-9F45-AE56-3FBE657B8B5A}">
      <dgm:prSet phldrT="[Text]" custT="1"/>
      <dgm:spPr/>
      <dgm:t>
        <a:bodyPr/>
        <a:lstStyle/>
        <a:p>
          <a:r>
            <a:rPr lang="en-US" sz="1800" b="1" dirty="0"/>
            <a:t>All of our data scientists can work on the Spark cluster without bringing it to a grinding halt</a:t>
          </a:r>
        </a:p>
      </dgm:t>
    </dgm:pt>
    <dgm:pt modelId="{E75DDBCF-E037-3249-9DF4-074A510F3102}" type="parTrans" cxnId="{C1DB366C-EFFF-EF42-B052-7D42F19B3925}">
      <dgm:prSet/>
      <dgm:spPr/>
      <dgm:t>
        <a:bodyPr/>
        <a:lstStyle/>
        <a:p>
          <a:endParaRPr lang="en-US"/>
        </a:p>
      </dgm:t>
    </dgm:pt>
    <dgm:pt modelId="{9FB0B97E-590B-2B49-97E8-8CC3F6739562}" type="sibTrans" cxnId="{C1DB366C-EFFF-EF42-B052-7D42F19B3925}">
      <dgm:prSet/>
      <dgm:spPr/>
      <dgm:t>
        <a:bodyPr/>
        <a:lstStyle/>
        <a:p>
          <a:endParaRPr lang="en-US"/>
        </a:p>
      </dgm:t>
    </dgm:pt>
    <dgm:pt modelId="{8C0A60E6-91B2-8941-897F-C0B00B260748}">
      <dgm:prSet custT="1"/>
      <dgm:spPr/>
      <dgm:t>
        <a:bodyPr/>
        <a:lstStyle/>
        <a:p>
          <a:r>
            <a:rPr lang="en-US" sz="2000" b="1" dirty="0"/>
            <a:t>All of the Windows machines at our company can upgrade to Python 3.6 without requesting admin access</a:t>
          </a:r>
        </a:p>
      </dgm:t>
    </dgm:pt>
    <dgm:pt modelId="{C9E9D8C0-D024-5946-AC51-C7DC867864BC}" type="parTrans" cxnId="{DDBFB6CD-A73E-9540-B0D7-3DFF0A088F0A}">
      <dgm:prSet/>
      <dgm:spPr/>
      <dgm:t>
        <a:bodyPr/>
        <a:lstStyle/>
        <a:p>
          <a:endParaRPr lang="en-US"/>
        </a:p>
      </dgm:t>
    </dgm:pt>
    <dgm:pt modelId="{125B77BE-523B-BE45-BF85-20F8F3B019F5}" type="sibTrans" cxnId="{DDBFB6CD-A73E-9540-B0D7-3DFF0A088F0A}">
      <dgm:prSet/>
      <dgm:spPr/>
      <dgm:t>
        <a:bodyPr/>
        <a:lstStyle/>
        <a:p>
          <a:endParaRPr lang="en-US"/>
        </a:p>
      </dgm:t>
    </dgm:pt>
    <dgm:pt modelId="{252314C6-327A-3245-98B2-967C62681864}">
      <dgm:prSet custT="1"/>
      <dgm:spPr/>
      <dgm:t>
        <a:bodyPr/>
        <a:lstStyle/>
        <a:p>
          <a:r>
            <a:rPr lang="en-US" sz="2000" b="1"/>
            <a:t>We can update the files in our S3 buckets in real-time</a:t>
          </a:r>
          <a:endParaRPr lang="en-US" sz="2000" b="1" dirty="0"/>
        </a:p>
      </dgm:t>
    </dgm:pt>
    <dgm:pt modelId="{AFCA6C8D-74D1-9C4E-8C9E-793C786CF3B6}" type="parTrans" cxnId="{27739245-7132-8E43-802D-B5FED025E794}">
      <dgm:prSet/>
      <dgm:spPr/>
      <dgm:t>
        <a:bodyPr/>
        <a:lstStyle/>
        <a:p>
          <a:endParaRPr lang="en-US"/>
        </a:p>
      </dgm:t>
    </dgm:pt>
    <dgm:pt modelId="{B8C38285-948B-414C-88BF-2C291F9D08A7}" type="sibTrans" cxnId="{27739245-7132-8E43-802D-B5FED025E794}">
      <dgm:prSet/>
      <dgm:spPr/>
      <dgm:t>
        <a:bodyPr/>
        <a:lstStyle/>
        <a:p>
          <a:endParaRPr lang="en-US"/>
        </a:p>
      </dgm:t>
    </dgm:pt>
    <dgm:pt modelId="{ED1C9391-9C7F-6047-BAD8-32727B74D9F4}" type="pres">
      <dgm:prSet presAssocID="{0C977724-3682-2545-B854-58A4C67B3321}" presName="Name0" presStyleCnt="0">
        <dgm:presLayoutVars>
          <dgm:dir/>
          <dgm:animLvl val="lvl"/>
          <dgm:resizeHandles val="exact"/>
        </dgm:presLayoutVars>
      </dgm:prSet>
      <dgm:spPr/>
    </dgm:pt>
    <dgm:pt modelId="{F137F014-8F02-F84C-BE55-6E46FE3D301D}" type="pres">
      <dgm:prSet presAssocID="{3575E875-F220-7249-9CFE-7F853F9D27F3}" presName="Name8" presStyleCnt="0"/>
      <dgm:spPr/>
    </dgm:pt>
    <dgm:pt modelId="{D6E5657F-0A0D-6A45-82E4-7A59F0A6C988}" type="pres">
      <dgm:prSet presAssocID="{3575E875-F220-7249-9CFE-7F853F9D27F3}" presName="level" presStyleLbl="node1" presStyleIdx="0" presStyleCnt="5">
        <dgm:presLayoutVars>
          <dgm:chMax val="1"/>
          <dgm:bulletEnabled val="1"/>
        </dgm:presLayoutVars>
      </dgm:prSet>
      <dgm:spPr/>
    </dgm:pt>
    <dgm:pt modelId="{83E4492C-3E40-9E42-8A37-8FCD70201B94}" type="pres">
      <dgm:prSet presAssocID="{3575E875-F220-7249-9CFE-7F853F9D27F3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A1EACDB0-F202-2B41-A7FC-D8B38DA6AF2A}" type="pres">
      <dgm:prSet presAssocID="{8B80D846-9CCA-7541-A04F-F9C950300467}" presName="Name8" presStyleCnt="0"/>
      <dgm:spPr/>
    </dgm:pt>
    <dgm:pt modelId="{DB2EABD7-EBE2-2C47-B1D6-ACB2AD02FA33}" type="pres">
      <dgm:prSet presAssocID="{8B80D846-9CCA-7541-A04F-F9C950300467}" presName="level" presStyleLbl="node1" presStyleIdx="1" presStyleCnt="5">
        <dgm:presLayoutVars>
          <dgm:chMax val="1"/>
          <dgm:bulletEnabled val="1"/>
        </dgm:presLayoutVars>
      </dgm:prSet>
      <dgm:spPr/>
    </dgm:pt>
    <dgm:pt modelId="{9ADF2BFF-A883-174B-B357-07787D8E4A8A}" type="pres">
      <dgm:prSet presAssocID="{8B80D846-9CCA-7541-A04F-F9C950300467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5FF9D7AB-47B2-7949-8E4C-40BD5E608EFE}" type="pres">
      <dgm:prSet presAssocID="{3963A011-9FA3-9F45-AE56-3FBE657B8B5A}" presName="Name8" presStyleCnt="0"/>
      <dgm:spPr/>
    </dgm:pt>
    <dgm:pt modelId="{8AC63DEE-585F-684D-99A1-DEDB437B1B24}" type="pres">
      <dgm:prSet presAssocID="{3963A011-9FA3-9F45-AE56-3FBE657B8B5A}" presName="level" presStyleLbl="node1" presStyleIdx="2" presStyleCnt="5">
        <dgm:presLayoutVars>
          <dgm:chMax val="1"/>
          <dgm:bulletEnabled val="1"/>
        </dgm:presLayoutVars>
      </dgm:prSet>
      <dgm:spPr/>
    </dgm:pt>
    <dgm:pt modelId="{85139C26-B31F-9944-ACE0-DDCD8E84540F}" type="pres">
      <dgm:prSet presAssocID="{3963A011-9FA3-9F45-AE56-3FBE657B8B5A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C2A8CE71-AD46-5E43-82FD-2F06C602D8AD}" type="pres">
      <dgm:prSet presAssocID="{252314C6-327A-3245-98B2-967C62681864}" presName="Name8" presStyleCnt="0"/>
      <dgm:spPr/>
    </dgm:pt>
    <dgm:pt modelId="{23FDE013-D78F-1447-9454-244F861AE5A7}" type="pres">
      <dgm:prSet presAssocID="{252314C6-327A-3245-98B2-967C62681864}" presName="level" presStyleLbl="node1" presStyleIdx="3" presStyleCnt="5">
        <dgm:presLayoutVars>
          <dgm:chMax val="1"/>
          <dgm:bulletEnabled val="1"/>
        </dgm:presLayoutVars>
      </dgm:prSet>
      <dgm:spPr/>
    </dgm:pt>
    <dgm:pt modelId="{8B5755F9-410B-BC41-96E0-20B52A4F10FB}" type="pres">
      <dgm:prSet presAssocID="{252314C6-327A-3245-98B2-967C62681864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E3AB5992-7C56-9843-B502-647D611CD364}" type="pres">
      <dgm:prSet presAssocID="{8C0A60E6-91B2-8941-897F-C0B00B260748}" presName="Name8" presStyleCnt="0"/>
      <dgm:spPr/>
    </dgm:pt>
    <dgm:pt modelId="{039AB16E-C334-284C-AFF4-F91D87FD1FC0}" type="pres">
      <dgm:prSet presAssocID="{8C0A60E6-91B2-8941-897F-C0B00B260748}" presName="level" presStyleLbl="node1" presStyleIdx="4" presStyleCnt="5">
        <dgm:presLayoutVars>
          <dgm:chMax val="1"/>
          <dgm:bulletEnabled val="1"/>
        </dgm:presLayoutVars>
      </dgm:prSet>
      <dgm:spPr/>
    </dgm:pt>
    <dgm:pt modelId="{BBB5EBFE-81DF-4D41-BE27-4F28255F8961}" type="pres">
      <dgm:prSet presAssocID="{8C0A60E6-91B2-8941-897F-C0B00B260748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27739245-7132-8E43-802D-B5FED025E794}" srcId="{0C977724-3682-2545-B854-58A4C67B3321}" destId="{252314C6-327A-3245-98B2-967C62681864}" srcOrd="3" destOrd="0" parTransId="{AFCA6C8D-74D1-9C4E-8C9E-793C786CF3B6}" sibTransId="{B8C38285-948B-414C-88BF-2C291F9D08A7}"/>
    <dgm:cxn modelId="{27DE1356-356A-514B-B106-AC2E6DC56061}" type="presOf" srcId="{3575E875-F220-7249-9CFE-7F853F9D27F3}" destId="{83E4492C-3E40-9E42-8A37-8FCD70201B94}" srcOrd="1" destOrd="0" presId="urn:microsoft.com/office/officeart/2005/8/layout/pyramid1"/>
    <dgm:cxn modelId="{13696264-034D-1448-8E5A-3EB370D27D61}" srcId="{0C977724-3682-2545-B854-58A4C67B3321}" destId="{3575E875-F220-7249-9CFE-7F853F9D27F3}" srcOrd="0" destOrd="0" parTransId="{24F064F3-0492-6B41-91B1-7732C1554321}" sibTransId="{CD75FDF6-6F4A-2744-A89B-38F80446362B}"/>
    <dgm:cxn modelId="{C1DB366C-EFFF-EF42-B052-7D42F19B3925}" srcId="{0C977724-3682-2545-B854-58A4C67B3321}" destId="{3963A011-9FA3-9F45-AE56-3FBE657B8B5A}" srcOrd="2" destOrd="0" parTransId="{E75DDBCF-E037-3249-9DF4-074A510F3102}" sibTransId="{9FB0B97E-590B-2B49-97E8-8CC3F6739562}"/>
    <dgm:cxn modelId="{2A0FEB6D-E446-FA4C-9DC3-7BDBF91D0106}" type="presOf" srcId="{8C0A60E6-91B2-8941-897F-C0B00B260748}" destId="{BBB5EBFE-81DF-4D41-BE27-4F28255F8961}" srcOrd="1" destOrd="0" presId="urn:microsoft.com/office/officeart/2005/8/layout/pyramid1"/>
    <dgm:cxn modelId="{357F4072-2490-4A48-869C-11A32BB96C79}" type="presOf" srcId="{252314C6-327A-3245-98B2-967C62681864}" destId="{23FDE013-D78F-1447-9454-244F861AE5A7}" srcOrd="0" destOrd="0" presId="urn:microsoft.com/office/officeart/2005/8/layout/pyramid1"/>
    <dgm:cxn modelId="{8D619C72-EAA2-964B-9E2F-A5C5608487E3}" type="presOf" srcId="{8B80D846-9CCA-7541-A04F-F9C950300467}" destId="{DB2EABD7-EBE2-2C47-B1D6-ACB2AD02FA33}" srcOrd="0" destOrd="0" presId="urn:microsoft.com/office/officeart/2005/8/layout/pyramid1"/>
    <dgm:cxn modelId="{A817ED74-0AFE-8249-805D-6F70A899F0D2}" type="presOf" srcId="{8C0A60E6-91B2-8941-897F-C0B00B260748}" destId="{039AB16E-C334-284C-AFF4-F91D87FD1FC0}" srcOrd="0" destOrd="0" presId="urn:microsoft.com/office/officeart/2005/8/layout/pyramid1"/>
    <dgm:cxn modelId="{F30EA97A-AF75-2F4B-AD50-C190DB067C09}" srcId="{0C977724-3682-2545-B854-58A4C67B3321}" destId="{8B80D846-9CCA-7541-A04F-F9C950300467}" srcOrd="1" destOrd="0" parTransId="{95C6ABFE-DC28-3F48-8BB7-9E44EE19F236}" sibTransId="{DB1D503A-D14B-7F42-90F8-DDB016B828A8}"/>
    <dgm:cxn modelId="{553BF087-A15C-AC49-B779-829109C15E84}" type="presOf" srcId="{0C977724-3682-2545-B854-58A4C67B3321}" destId="{ED1C9391-9C7F-6047-BAD8-32727B74D9F4}" srcOrd="0" destOrd="0" presId="urn:microsoft.com/office/officeart/2005/8/layout/pyramid1"/>
    <dgm:cxn modelId="{F8181CA7-2F36-1848-8398-CF99ED3B825B}" type="presOf" srcId="{3963A011-9FA3-9F45-AE56-3FBE657B8B5A}" destId="{8AC63DEE-585F-684D-99A1-DEDB437B1B24}" srcOrd="0" destOrd="0" presId="urn:microsoft.com/office/officeart/2005/8/layout/pyramid1"/>
    <dgm:cxn modelId="{239597B1-5F63-B847-BBC1-09274D50AE94}" type="presOf" srcId="{8B80D846-9CCA-7541-A04F-F9C950300467}" destId="{9ADF2BFF-A883-174B-B357-07787D8E4A8A}" srcOrd="1" destOrd="0" presId="urn:microsoft.com/office/officeart/2005/8/layout/pyramid1"/>
    <dgm:cxn modelId="{948A81BB-43B5-384D-BF09-2BBFF425435C}" type="presOf" srcId="{252314C6-327A-3245-98B2-967C62681864}" destId="{8B5755F9-410B-BC41-96E0-20B52A4F10FB}" srcOrd="1" destOrd="0" presId="urn:microsoft.com/office/officeart/2005/8/layout/pyramid1"/>
    <dgm:cxn modelId="{FBBD46BC-52C9-B14A-85C2-806DC4A8DECF}" type="presOf" srcId="{3963A011-9FA3-9F45-AE56-3FBE657B8B5A}" destId="{85139C26-B31F-9944-ACE0-DDCD8E84540F}" srcOrd="1" destOrd="0" presId="urn:microsoft.com/office/officeart/2005/8/layout/pyramid1"/>
    <dgm:cxn modelId="{DDBFB6CD-A73E-9540-B0D7-3DFF0A088F0A}" srcId="{0C977724-3682-2545-B854-58A4C67B3321}" destId="{8C0A60E6-91B2-8941-897F-C0B00B260748}" srcOrd="4" destOrd="0" parTransId="{C9E9D8C0-D024-5946-AC51-C7DC867864BC}" sibTransId="{125B77BE-523B-BE45-BF85-20F8F3B019F5}"/>
    <dgm:cxn modelId="{66745BCF-E475-1441-8041-1DDDF7734F55}" type="presOf" srcId="{3575E875-F220-7249-9CFE-7F853F9D27F3}" destId="{D6E5657F-0A0D-6A45-82E4-7A59F0A6C988}" srcOrd="0" destOrd="0" presId="urn:microsoft.com/office/officeart/2005/8/layout/pyramid1"/>
    <dgm:cxn modelId="{8690C4A4-CC9B-4B41-B6C3-BD8939D4181E}" type="presParOf" srcId="{ED1C9391-9C7F-6047-BAD8-32727B74D9F4}" destId="{F137F014-8F02-F84C-BE55-6E46FE3D301D}" srcOrd="0" destOrd="0" presId="urn:microsoft.com/office/officeart/2005/8/layout/pyramid1"/>
    <dgm:cxn modelId="{911124FF-F147-F84C-A36F-6C5575942C72}" type="presParOf" srcId="{F137F014-8F02-F84C-BE55-6E46FE3D301D}" destId="{D6E5657F-0A0D-6A45-82E4-7A59F0A6C988}" srcOrd="0" destOrd="0" presId="urn:microsoft.com/office/officeart/2005/8/layout/pyramid1"/>
    <dgm:cxn modelId="{1E9E5057-3F8A-474D-8523-3E9C170FAF3C}" type="presParOf" srcId="{F137F014-8F02-F84C-BE55-6E46FE3D301D}" destId="{83E4492C-3E40-9E42-8A37-8FCD70201B94}" srcOrd="1" destOrd="0" presId="urn:microsoft.com/office/officeart/2005/8/layout/pyramid1"/>
    <dgm:cxn modelId="{4F9D8714-0181-6B47-BAAB-BC5F51E8D7D3}" type="presParOf" srcId="{ED1C9391-9C7F-6047-BAD8-32727B74D9F4}" destId="{A1EACDB0-F202-2B41-A7FC-D8B38DA6AF2A}" srcOrd="1" destOrd="0" presId="urn:microsoft.com/office/officeart/2005/8/layout/pyramid1"/>
    <dgm:cxn modelId="{24235669-5ACF-0245-88A3-6CE248E3CF8B}" type="presParOf" srcId="{A1EACDB0-F202-2B41-A7FC-D8B38DA6AF2A}" destId="{DB2EABD7-EBE2-2C47-B1D6-ACB2AD02FA33}" srcOrd="0" destOrd="0" presId="urn:microsoft.com/office/officeart/2005/8/layout/pyramid1"/>
    <dgm:cxn modelId="{4FD1D4F4-535F-344A-9F22-290C32FC565C}" type="presParOf" srcId="{A1EACDB0-F202-2B41-A7FC-D8B38DA6AF2A}" destId="{9ADF2BFF-A883-174B-B357-07787D8E4A8A}" srcOrd="1" destOrd="0" presId="urn:microsoft.com/office/officeart/2005/8/layout/pyramid1"/>
    <dgm:cxn modelId="{159429CF-D7B7-F347-A95C-EAA230D49654}" type="presParOf" srcId="{ED1C9391-9C7F-6047-BAD8-32727B74D9F4}" destId="{5FF9D7AB-47B2-7949-8E4C-40BD5E608EFE}" srcOrd="2" destOrd="0" presId="urn:microsoft.com/office/officeart/2005/8/layout/pyramid1"/>
    <dgm:cxn modelId="{4FC1AF1E-5C90-5D48-BC8E-19E18BA914E9}" type="presParOf" srcId="{5FF9D7AB-47B2-7949-8E4C-40BD5E608EFE}" destId="{8AC63DEE-585F-684D-99A1-DEDB437B1B24}" srcOrd="0" destOrd="0" presId="urn:microsoft.com/office/officeart/2005/8/layout/pyramid1"/>
    <dgm:cxn modelId="{5AA6D752-26B1-AC46-91E1-D3BE2651A355}" type="presParOf" srcId="{5FF9D7AB-47B2-7949-8E4C-40BD5E608EFE}" destId="{85139C26-B31F-9944-ACE0-DDCD8E84540F}" srcOrd="1" destOrd="0" presId="urn:microsoft.com/office/officeart/2005/8/layout/pyramid1"/>
    <dgm:cxn modelId="{F2171C1D-F9F1-CB40-ADCA-45B2BA94385C}" type="presParOf" srcId="{ED1C9391-9C7F-6047-BAD8-32727B74D9F4}" destId="{C2A8CE71-AD46-5E43-82FD-2F06C602D8AD}" srcOrd="3" destOrd="0" presId="urn:microsoft.com/office/officeart/2005/8/layout/pyramid1"/>
    <dgm:cxn modelId="{85AEC311-CCB2-2B45-9774-11D9027B2BA0}" type="presParOf" srcId="{C2A8CE71-AD46-5E43-82FD-2F06C602D8AD}" destId="{23FDE013-D78F-1447-9454-244F861AE5A7}" srcOrd="0" destOrd="0" presId="urn:microsoft.com/office/officeart/2005/8/layout/pyramid1"/>
    <dgm:cxn modelId="{29CADA04-A293-0E49-87C4-856D3FF5B900}" type="presParOf" srcId="{C2A8CE71-AD46-5E43-82FD-2F06C602D8AD}" destId="{8B5755F9-410B-BC41-96E0-20B52A4F10FB}" srcOrd="1" destOrd="0" presId="urn:microsoft.com/office/officeart/2005/8/layout/pyramid1"/>
    <dgm:cxn modelId="{1E2D6247-870F-6141-9ED1-88A66392856D}" type="presParOf" srcId="{ED1C9391-9C7F-6047-BAD8-32727B74D9F4}" destId="{E3AB5992-7C56-9843-B502-647D611CD364}" srcOrd="4" destOrd="0" presId="urn:microsoft.com/office/officeart/2005/8/layout/pyramid1"/>
    <dgm:cxn modelId="{9322720B-84B9-294B-B178-956A025F1BAD}" type="presParOf" srcId="{E3AB5992-7C56-9843-B502-647D611CD364}" destId="{039AB16E-C334-284C-AFF4-F91D87FD1FC0}" srcOrd="0" destOrd="0" presId="urn:microsoft.com/office/officeart/2005/8/layout/pyramid1"/>
    <dgm:cxn modelId="{24BE8CEE-0BDC-F04C-933A-F5EB253FA106}" type="presParOf" srcId="{E3AB5992-7C56-9843-B502-647D611CD364}" destId="{BBB5EBFE-81DF-4D41-BE27-4F28255F8961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E5657F-0A0D-6A45-82E4-7A59F0A6C988}">
      <dsp:nvSpPr>
        <dsp:cNvPr id="0" name=""/>
        <dsp:cNvSpPr/>
      </dsp:nvSpPr>
      <dsp:spPr>
        <a:xfrm>
          <a:off x="3968680" y="0"/>
          <a:ext cx="1984340" cy="1058779"/>
        </a:xfrm>
        <a:prstGeom prst="trapezoid">
          <a:avLst>
            <a:gd name="adj" fmla="val 93709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b="1" kern="1200" dirty="0"/>
            <a:t>Robots kill us</a:t>
          </a:r>
        </a:p>
      </dsp:txBody>
      <dsp:txXfrm>
        <a:off x="3968680" y="0"/>
        <a:ext cx="1984340" cy="1058779"/>
      </dsp:txXfrm>
    </dsp:sp>
    <dsp:sp modelId="{DB2EABD7-EBE2-2C47-B1D6-ACB2AD02FA33}">
      <dsp:nvSpPr>
        <dsp:cNvPr id="0" name=""/>
        <dsp:cNvSpPr/>
      </dsp:nvSpPr>
      <dsp:spPr>
        <a:xfrm>
          <a:off x="2976510" y="1058779"/>
          <a:ext cx="3968680" cy="1058779"/>
        </a:xfrm>
        <a:prstGeom prst="trapezoid">
          <a:avLst>
            <a:gd name="adj" fmla="val 93709"/>
          </a:avLst>
        </a:prstGeom>
        <a:solidFill>
          <a:schemeClr val="accent4">
            <a:hueOff val="2450223"/>
            <a:satOff val="-10194"/>
            <a:lumOff val="24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We’re able to stop spam</a:t>
          </a:r>
        </a:p>
      </dsp:txBody>
      <dsp:txXfrm>
        <a:off x="3671029" y="1058779"/>
        <a:ext cx="2579642" cy="1058779"/>
      </dsp:txXfrm>
    </dsp:sp>
    <dsp:sp modelId="{8AC63DEE-585F-684D-99A1-DEDB437B1B24}">
      <dsp:nvSpPr>
        <dsp:cNvPr id="0" name=""/>
        <dsp:cNvSpPr/>
      </dsp:nvSpPr>
      <dsp:spPr>
        <a:xfrm>
          <a:off x="1984340" y="2117558"/>
          <a:ext cx="5953021" cy="1058779"/>
        </a:xfrm>
        <a:prstGeom prst="trapezoid">
          <a:avLst>
            <a:gd name="adj" fmla="val 93709"/>
          </a:avLst>
        </a:prstGeom>
        <a:solidFill>
          <a:schemeClr val="accent4">
            <a:hueOff val="4900445"/>
            <a:satOff val="-20388"/>
            <a:lumOff val="480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All of our data scientists can work on the Spark cluster without bringing it to a grinding halt</a:t>
          </a:r>
        </a:p>
      </dsp:txBody>
      <dsp:txXfrm>
        <a:off x="3026119" y="2117558"/>
        <a:ext cx="3869463" cy="1058779"/>
      </dsp:txXfrm>
    </dsp:sp>
    <dsp:sp modelId="{23FDE013-D78F-1447-9454-244F861AE5A7}">
      <dsp:nvSpPr>
        <dsp:cNvPr id="0" name=""/>
        <dsp:cNvSpPr/>
      </dsp:nvSpPr>
      <dsp:spPr>
        <a:xfrm>
          <a:off x="992170" y="3176336"/>
          <a:ext cx="7937361" cy="1058779"/>
        </a:xfrm>
        <a:prstGeom prst="trapezoid">
          <a:avLst>
            <a:gd name="adj" fmla="val 93709"/>
          </a:avLst>
        </a:prstGeom>
        <a:solidFill>
          <a:schemeClr val="accent4">
            <a:hueOff val="7350668"/>
            <a:satOff val="-30583"/>
            <a:lumOff val="72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/>
            <a:t>We can update the files in our S3 buckets in real-time</a:t>
          </a:r>
          <a:endParaRPr lang="en-US" sz="2000" b="1" kern="1200" dirty="0"/>
        </a:p>
      </dsp:txBody>
      <dsp:txXfrm>
        <a:off x="2381208" y="3176336"/>
        <a:ext cx="5159285" cy="1058779"/>
      </dsp:txXfrm>
    </dsp:sp>
    <dsp:sp modelId="{039AB16E-C334-284C-AFF4-F91D87FD1FC0}">
      <dsp:nvSpPr>
        <dsp:cNvPr id="0" name=""/>
        <dsp:cNvSpPr/>
      </dsp:nvSpPr>
      <dsp:spPr>
        <a:xfrm>
          <a:off x="0" y="4235116"/>
          <a:ext cx="9921701" cy="1058779"/>
        </a:xfrm>
        <a:prstGeom prst="trapezoid">
          <a:avLst>
            <a:gd name="adj" fmla="val 93709"/>
          </a:avLst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All of the Windows machines at our company can upgrade to Python 3.6 without requesting admin access</a:t>
          </a:r>
        </a:p>
      </dsp:txBody>
      <dsp:txXfrm>
        <a:off x="1736297" y="4235116"/>
        <a:ext cx="6449106" cy="105877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10.tiff>
</file>

<file path=ppt/media/image11.tiff>
</file>

<file path=ppt/media/image12.tiff>
</file>

<file path=ppt/media/image13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3B975B-3C37-8743-B74D-3022EE262101}" type="datetimeFigureOut">
              <a:rPr lang="en-US" smtClean="0"/>
              <a:t>5/17/18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82EC8E-41BB-AF40-A54E-DFAD77C57B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862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82EC8E-41BB-AF40-A54E-DFAD77C57B8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1220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82EC8E-41BB-AF40-A54E-DFAD77C57B8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2454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82EC8E-41BB-AF40-A54E-DFAD77C57B8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7709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82EC8E-41BB-AF40-A54E-DFAD77C57B8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9101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82EC8E-41BB-AF40-A54E-DFAD77C57B89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8399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82EC8E-41BB-AF40-A54E-DFAD77C57B8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2783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82EC8E-41BB-AF40-A54E-DFAD77C57B89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4636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E3EFE-F423-1543-95CF-C42F2D44AE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7C9F89-32E4-3F4F-A60C-887E68AEB9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982D27-F441-5842-ABDD-DB1FC205C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FE867-D073-CA49-ACC8-89BA1C4DB878}" type="datetime1">
              <a:rPr lang="en-US" smtClean="0"/>
              <a:t>5/17/18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8FFA21-D78C-324E-A656-D9BF2B781C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58FCD-0387-9A4D-8BA4-5BEA25B55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180F-316C-6143-BA8F-A7511088E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141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75232-9F47-614A-B204-0ECC544291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ACB6DB-30D1-5A4A-965B-4CE581E86C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36DDF8-391A-F344-BE9E-211D2C5747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A6891-7E9D-FD43-A3F7-93165C463F8D}" type="datetime1">
              <a:rPr lang="en-US" smtClean="0"/>
              <a:t>5/17/18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5B89BF-6A15-0443-B22D-2B3EC0FCD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AA16F5-DA4C-5547-AAE9-9ECF3B408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180F-316C-6143-BA8F-A7511088E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019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6FFA29D-D52B-5745-8F72-00549FE3A3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992BD9-2C7C-E345-88CF-3A634E2DBC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DAF78F-3413-D94E-A265-E42472AC27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AB961-2984-0749-B5DE-222BDF2DFE1F}" type="datetime1">
              <a:rPr lang="en-US" smtClean="0"/>
              <a:t>5/17/18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8D4720-3AA1-EF4D-91D9-EBD87F9833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B18CB-0BDB-AD44-B1F6-3C676B1583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180F-316C-6143-BA8F-A7511088E3E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99153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FB7C4-2C32-B047-BE85-043D8370D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47B9AD-E163-8840-8B29-44CDB746C4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194811-630E-C94B-9F95-37B9345DE2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400" b="0" i="0">
                <a:latin typeface="Fira Sans Book" panose="020B0503050000020004" pitchFamily="34" charset="0"/>
              </a:defRPr>
            </a:lvl1pPr>
          </a:lstStyle>
          <a:p>
            <a:r>
              <a:rPr lang="en-US" dirty="0"/>
              <a:t>Twitter: @vboykis</a:t>
            </a:r>
          </a:p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AE4EAE-691C-2E42-824F-D90B6F06C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CC1550-1106-2F48-9E9E-99BC9D37D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000" b="0" i="0">
                <a:latin typeface="Fira Sans Book" panose="020B0503050000020004" pitchFamily="34" charset="0"/>
              </a:defRPr>
            </a:lvl1pPr>
          </a:lstStyle>
          <a:p>
            <a:fld id="{2E8D7D8E-3070-6A4D-979D-582DB1FF650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30240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F2FFB-D96D-5849-959F-C0D231E321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9EECD8-ED8A-AB4B-BC9B-8D62A77D3A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B0703F-627E-D142-9671-60F04DB1FE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9B0311-96ED-684C-9557-926784F49014}" type="datetime1">
              <a:rPr lang="en-US" smtClean="0"/>
              <a:t>5/17/18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324F6F-4AA4-B544-B542-051736789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2004E8-E838-F845-B781-505E6C0E7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180F-316C-6143-BA8F-A7511088E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122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DE2B3-92F9-F947-97C7-0FF941D40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04EED6-43C2-A04C-B4D4-3F53CE82BB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0347BE-A496-204A-8F99-E8C9F85D05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16C290-0615-874E-813F-AB36A49165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99D20-FC35-E246-A850-97A88A3A364F}" type="datetime1">
              <a:rPr lang="en-US" smtClean="0"/>
              <a:t>5/17/18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297FE0-03AB-184F-A6CC-2EBB5AE18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137853-4C04-0041-B358-78EBD4A1D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180F-316C-6143-BA8F-A7511088E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4629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2D734-EF71-9647-9C89-BC33AC409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915F0F-1830-FD4D-BF40-74213F78DF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D0486B-102B-0E47-9611-B908854D4B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BA89E7-582B-3846-8AE1-179B3EBF6B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FF3C03-7A15-5C47-90B0-E4E3CB8288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BD6E5D-6DEB-3A46-8837-231BF2D9D2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C0D87-2D3B-174B-B930-3764C52B69CD}" type="datetime1">
              <a:rPr lang="en-US" smtClean="0"/>
              <a:t>5/17/18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6B64CFA-3F7A-5849-BFFB-77761B5163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6EDBFC-1740-4D46-B3FA-A876652A2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180F-316C-6143-BA8F-A7511088E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0286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3C74E-1EB3-2141-9DA7-089314CAE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717DDFA-78E3-E24A-B2D2-E737FF434F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B5034-458F-2A49-A976-165E0F41E5C4}" type="datetime1">
              <a:rPr lang="en-US" smtClean="0"/>
              <a:t>5/17/18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D40F36-CD41-174D-A483-02C965FFA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35FDDC-598E-6343-BFBB-28516C80B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400" b="0" i="0">
                <a:latin typeface="Fira Sans Book" panose="020B0503050000020004" pitchFamily="34" charset="0"/>
              </a:defRPr>
            </a:lvl1pPr>
          </a:lstStyle>
          <a:p>
            <a:fld id="{F83B180F-316C-6143-BA8F-A7511088E3E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52005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3A25764-6E9C-EA4E-BB56-07344C7FC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DD18E-284C-6547-B610-E2D5DB57E566}" type="datetime1">
              <a:rPr lang="en-US" smtClean="0"/>
              <a:t>5/17/18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8121BAC-D3DD-2040-BFEE-1958CD8ED3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563E13-5BD9-6A4F-B350-A5B0001DC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180F-316C-6143-BA8F-A7511088E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319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CB9230-9CCB-1F4D-8D25-ADBF2C1E31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C8180A-2CDD-6147-A71D-721B897020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A259F3-76EF-BC4B-8F62-D9DF2A17D9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B24705-6524-504E-A2CB-0047D3865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ECB24-68BD-604B-9C48-360F7B95C47F}" type="datetime1">
              <a:rPr lang="en-US" smtClean="0"/>
              <a:t>5/17/18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5973E4-96E4-FF4E-A26E-477B8BA32E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D6027C-ADD6-9848-8B88-DAB0E185CB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180F-316C-6143-BA8F-A7511088E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2199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AD0F8-2C28-684F-ADA7-69DD4843C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0ABE4B7-9519-C74C-90DC-945445A60F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7CA7E7-B4AF-6643-AD25-09EA5FFF2A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2FD465-7359-2949-8CA8-69F8B3016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20623-11D8-4C4E-A8E4-F088A3564A37}" type="datetime1">
              <a:rPr lang="en-US" smtClean="0"/>
              <a:t>5/17/18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8D9651-C2B5-4647-9255-27A9645EE5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B13285-F814-C248-A5AA-338D87FA0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180F-316C-6143-BA8F-A7511088E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438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F49A485-B416-8E40-80A1-F9175A8CD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2C463B-A7C4-5442-AD7C-9B7D581EB8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808522-720F-3D4C-9D8C-091EF15740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E498C9-6748-ED40-8A29-4566832AF381}" type="datetime1">
              <a:rPr lang="en-US" smtClean="0"/>
              <a:t>5/17/18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692F32-F15F-AA4C-A62D-CABE24A2DD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5B26CB-3CFE-FD4E-B992-4845721CFE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3B180F-316C-6143-BA8F-A7511088E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499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devblogs.nvidia.com/training-self-driving-vehicles-challenge-scale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hyperlink" Target="https://www.theverge.com/2015/6/6/8741143/robots-falling-down-during-darpa-robotics-challenge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tiff"/><Relationship Id="rId4" Type="http://schemas.openxmlformats.org/officeDocument/2006/relationships/image" Target="../media/image9.tiff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usdatavault.com/library/Building-Trust-in-a-Cloudy-Sky.pdf" TargetMode="External"/><Relationship Id="rId2" Type="http://schemas.openxmlformats.org/officeDocument/2006/relationships/hyperlink" Target="https://www.forbes.com/sites/louiscolumbus/2017/04/29/roundup-of-cloud-computing-forecasts-2017/#3b5c01fc31e8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labs.spotify.com/2014/02/28/how-to-shuffle-songs/" TargetMode="External"/><Relationship Id="rId2" Type="http://schemas.openxmlformats.org/officeDocument/2006/relationships/hyperlink" Target="https://medium.com/barnes-foundation/computer-vision-so-good-3f4162a35d3f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newrepublic.com/article/112382/bookish-launches-book-recommendation-engines-have-no-imagination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tiff"/><Relationship Id="rId5" Type="http://schemas.openxmlformats.org/officeDocument/2006/relationships/hyperlink" Target="http://www.chicagotribune.com/lifestyles/books/ct-books-biblioracle-0225-story.html" TargetMode="External"/><Relationship Id="rId4" Type="http://schemas.openxmlformats.org/officeDocument/2006/relationships/hyperlink" Target="https://cs224d.stanford.edu/reports/LiuSingh.pdf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oodreads.com/author/show/4.Douglas_Adams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(https:/www.theverge.com/2017/11/30/16719092/automation-robots-jobs-global-800-million-forecas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oxfordmartin.ox.ac.uk/downloads/academic/The_Future_of_Employment.pdf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ired.com/story/how-grubhub-analyzed-4000-dishes-to-predict-your-next-order/" TargetMode="External"/><Relationship Id="rId2" Type="http://schemas.openxmlformats.org/officeDocument/2006/relationships/hyperlink" Target="https://mitpress.mit.edu/books/digital-apollo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xfordmartin.ox.ac.uk/downloads/academic/The_Future_of_Employment.pdf" TargetMode="External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code.net/2017/4/19/15364608/autonomous-self-driving-cars-impact-disruption-society-mobility" TargetMode="External"/><Relationship Id="rId2" Type="http://schemas.openxmlformats.org/officeDocument/2006/relationships/hyperlink" Target="NULL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5512F55-8435-F341-9392-9EAF7D4C6B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0214" y="3855747"/>
            <a:ext cx="2632337" cy="252619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2A16A01-75E5-8147-838F-A9876D3228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226854">
            <a:off x="4562943" y="2661780"/>
            <a:ext cx="2610771" cy="166918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27F33F6-2737-6643-9610-72D33F1951CD}"/>
              </a:ext>
            </a:extLst>
          </p:cNvPr>
          <p:cNvSpPr txBox="1"/>
          <p:nvPr/>
        </p:nvSpPr>
        <p:spPr>
          <a:xfrm>
            <a:off x="1152938" y="203162"/>
            <a:ext cx="1052571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accent4"/>
                </a:solidFill>
                <a:latin typeface="Fira Sans Heavy" panose="020B0503050000020004" pitchFamily="34" charset="0"/>
                <a:ea typeface="Fira Code" panose="020B0509050000020004" pitchFamily="49" charset="0"/>
              </a:rPr>
              <a:t> </a:t>
            </a:r>
            <a:r>
              <a:rPr lang="en-US" sz="6000" b="1" dirty="0">
                <a:solidFill>
                  <a:schemeClr val="accent1"/>
                </a:solidFill>
                <a:latin typeface="Fira Sans Heavy" panose="020B0503050000020004" pitchFamily="34" charset="0"/>
                <a:ea typeface="Fira Code" panose="020B0509050000020004" pitchFamily="49" charset="0"/>
              </a:rPr>
              <a:t>Sense</a:t>
            </a:r>
            <a:r>
              <a:rPr lang="en-US" sz="6000" b="1" dirty="0">
                <a:latin typeface="Fira Sans Heavy" panose="020B0503050000020004" pitchFamily="34" charset="0"/>
                <a:ea typeface="Fira Code" panose="020B0509050000020004" pitchFamily="49" charset="0"/>
              </a:rPr>
              <a:t> and </a:t>
            </a:r>
            <a:r>
              <a:rPr lang="en-US" sz="6000" b="1" dirty="0">
                <a:solidFill>
                  <a:schemeClr val="accent1"/>
                </a:solidFill>
                <a:latin typeface="Fira Sans Heavy" panose="020B0503050000020004" pitchFamily="34" charset="0"/>
                <a:ea typeface="Fira Code" panose="020B0509050000020004" pitchFamily="49" charset="0"/>
              </a:rPr>
              <a:t>Sensibility</a:t>
            </a:r>
            <a:r>
              <a:rPr lang="en-US" sz="6000" b="1" dirty="0">
                <a:latin typeface="Fira Sans Heavy" panose="020B0503050000020004" pitchFamily="34" charset="0"/>
                <a:ea typeface="Fira Code" panose="020B0509050000020004" pitchFamily="49" charset="0"/>
              </a:rPr>
              <a:t> </a:t>
            </a:r>
          </a:p>
          <a:p>
            <a:pPr algn="ctr"/>
            <a:r>
              <a:rPr lang="en-US" sz="6000" b="1" dirty="0">
                <a:latin typeface="Fira Sans Heavy" panose="020B0503050000020004" pitchFamily="34" charset="0"/>
                <a:ea typeface="Fira Code" panose="020B0509050000020004" pitchFamily="49" charset="0"/>
              </a:rPr>
              <a:t>in Data Science</a:t>
            </a:r>
            <a:r>
              <a:rPr lang="en-US" sz="6000" b="1" dirty="0">
                <a:solidFill>
                  <a:schemeClr val="accent4"/>
                </a:solidFill>
                <a:latin typeface="Fira Sans Heavy" panose="020B0503050000020004" pitchFamily="34" charset="0"/>
                <a:ea typeface="Fira Code" panose="020B0509050000020004" pitchFamily="49" charset="0"/>
              </a:rPr>
              <a:t> </a:t>
            </a:r>
            <a:endParaRPr lang="en-US" sz="6000" b="1" dirty="0">
              <a:latin typeface="Fira Sans Heavy" panose="020B0503050000020004" pitchFamily="34" charset="0"/>
              <a:ea typeface="Fira Code" panose="020B050905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10CDBF8-8675-A54E-BC8C-D8BB74126BE7}"/>
              </a:ext>
            </a:extLst>
          </p:cNvPr>
          <p:cNvSpPr txBox="1"/>
          <p:nvPr/>
        </p:nvSpPr>
        <p:spPr>
          <a:xfrm>
            <a:off x="1891634" y="2121788"/>
            <a:ext cx="861325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Fira Sans" panose="020B0503050000020004" pitchFamily="34" charset="0"/>
                <a:ea typeface="Fira Code" panose="020B0509050000020004" pitchFamily="49" charset="0"/>
              </a:rPr>
              <a:t>Vicki Boykis | CapTech Consulting | @vboykis</a:t>
            </a:r>
          </a:p>
        </p:txBody>
      </p:sp>
    </p:spTree>
    <p:extLst>
      <p:ext uri="{BB962C8B-B14F-4D97-AF65-F5344CB8AC3E}">
        <p14:creationId xmlns:p14="http://schemas.microsoft.com/office/powerpoint/2010/main" val="40427792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E8CB00-B931-4946-AAB4-6A6D99C38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D7D8E-3070-6A4D-979D-582DB1FF6504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A4AF1BB-5879-5E4C-B9C7-0102B9998D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3137" y="336884"/>
            <a:ext cx="11357809" cy="1353805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accent1"/>
                </a:solidFill>
                <a:latin typeface="Fira Sans Heavy" panose="020B0503050000020004" pitchFamily="34" charset="0"/>
              </a:rPr>
              <a:t>Reality: </a:t>
            </a:r>
            <a:r>
              <a:rPr lang="en-US" b="1" dirty="0">
                <a:latin typeface="Fira Sans Heavy" panose="020B0503050000020004" pitchFamily="34" charset="0"/>
              </a:rPr>
              <a:t>We still don’t have enough data for self-driving cars to be accurate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9845F9A-824D-004D-B857-C198E4B96E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92500" lnSpcReduction="10000"/>
          </a:bodyPr>
          <a:lstStyle/>
          <a:p>
            <a:r>
              <a:rPr lang="en-US" sz="4800" dirty="0"/>
              <a:t>Self-driving cars need a lot of “</a:t>
            </a:r>
            <a:r>
              <a:rPr lang="en-US" sz="4800" dirty="0">
                <a:hlinkClick r:id="rId2"/>
              </a:rPr>
              <a:t>training data</a:t>
            </a:r>
            <a:r>
              <a:rPr lang="en-US" sz="4800" dirty="0"/>
              <a:t>” to understand what they’re seeing. </a:t>
            </a:r>
          </a:p>
          <a:p>
            <a:r>
              <a:rPr lang="en-US" sz="4800" dirty="0"/>
              <a:t>In order to train up a neural network that encompasses a ton of features, it takes a lot of time: </a:t>
            </a:r>
          </a:p>
          <a:p>
            <a:pPr marL="457200" lvl="1" indent="0">
              <a:buNone/>
            </a:pPr>
            <a:r>
              <a:rPr lang="en-US" sz="2600" dirty="0">
                <a:latin typeface="Fira Code" panose="020B0509050000020004" pitchFamily="49" charset="0"/>
                <a:ea typeface="Fira Code" panose="020B0509050000020004" pitchFamily="49" charset="0"/>
              </a:rPr>
              <a:t>50 epochs * 104 TB of data / 19 MB/s = 9.1 years to train an Inception-v3-like network once.</a:t>
            </a:r>
          </a:p>
          <a:p>
            <a:pPr marL="457200" lvl="1" indent="0">
              <a:buNone/>
            </a:pPr>
            <a:r>
              <a:rPr lang="en-US" sz="2600" dirty="0">
                <a:latin typeface="Fira Code" panose="020B0509050000020004" pitchFamily="49" charset="0"/>
                <a:ea typeface="Fira Code" panose="020B0509050000020004" pitchFamily="49" charset="0"/>
              </a:rPr>
              <a:t>6.2 years for a ResNet-50-like network.</a:t>
            </a:r>
          </a:p>
          <a:p>
            <a:pPr marL="457200" lvl="1" indent="0">
              <a:buNone/>
            </a:pPr>
            <a:r>
              <a:rPr lang="en-US" sz="2600" dirty="0">
                <a:latin typeface="Fira Code" panose="020B0509050000020004" pitchFamily="49" charset="0"/>
                <a:ea typeface="Fira Code" panose="020B0509050000020004" pitchFamily="49" charset="0"/>
              </a:rPr>
              <a:t>1.2 years for an </a:t>
            </a:r>
            <a:r>
              <a:rPr lang="en-US" sz="2600" dirty="0" err="1">
                <a:latin typeface="Fira Code" panose="020B0509050000020004" pitchFamily="49" charset="0"/>
                <a:ea typeface="Fira Code" panose="020B0509050000020004" pitchFamily="49" charset="0"/>
              </a:rPr>
              <a:t>AlexNet</a:t>
            </a:r>
            <a:r>
              <a:rPr lang="en-US" sz="2600" dirty="0">
                <a:latin typeface="Fira Code" panose="020B0509050000020004" pitchFamily="49" charset="0"/>
                <a:ea typeface="Fira Code" panose="020B0509050000020004" pitchFamily="49" charset="0"/>
              </a:rPr>
              <a:t>-like network.</a:t>
            </a:r>
          </a:p>
        </p:txBody>
      </p:sp>
    </p:spTree>
    <p:extLst>
      <p:ext uri="{BB962C8B-B14F-4D97-AF65-F5344CB8AC3E}">
        <p14:creationId xmlns:p14="http://schemas.microsoft.com/office/powerpoint/2010/main" val="31412499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402060-3F30-0F44-9127-459895120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D7D8E-3070-6A4D-979D-582DB1FF6504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BBCE256-A432-714F-BB98-6613A9B792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3137" y="336884"/>
            <a:ext cx="11357809" cy="1353805"/>
          </a:xfrm>
        </p:spPr>
        <p:txBody>
          <a:bodyPr>
            <a:normAutofit/>
          </a:bodyPr>
          <a:lstStyle/>
          <a:p>
            <a:r>
              <a:rPr lang="en-US" sz="8000" b="1" dirty="0">
                <a:latin typeface="Fira Sans Heavy" panose="020B0503050000020004" pitchFamily="34" charset="0"/>
              </a:rPr>
              <a:t>Hype: Robots will kill us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3597213-6CF2-9241-B40C-F04CE58DD3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7489" y="1554164"/>
            <a:ext cx="3896661" cy="5167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6158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402060-3F30-0F44-9127-459895120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D7D8E-3070-6A4D-979D-582DB1FF6504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BBCE256-A432-714F-BB98-6613A9B792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306" y="417095"/>
            <a:ext cx="11357809" cy="1353805"/>
          </a:xfrm>
        </p:spPr>
        <p:txBody>
          <a:bodyPr>
            <a:noAutofit/>
          </a:bodyPr>
          <a:lstStyle/>
          <a:p>
            <a:r>
              <a:rPr lang="en-US" sz="3600" b="1" dirty="0">
                <a:solidFill>
                  <a:schemeClr val="accent1"/>
                </a:solidFill>
                <a:latin typeface="Fira Sans Heavy" panose="020B0503050000020004" pitchFamily="34" charset="0"/>
              </a:rPr>
              <a:t>Reality: </a:t>
            </a:r>
            <a:r>
              <a:rPr lang="en-US" sz="3600" b="1" dirty="0">
                <a:latin typeface="Fira Sans Heavy" panose="020B0503050000020004" pitchFamily="34" charset="0"/>
              </a:rPr>
              <a:t>AGI is still a </a:t>
            </a:r>
            <a:r>
              <a:rPr lang="en-US" sz="3600" b="1" dirty="0">
                <a:latin typeface="Fira Sans Heavy" panose="020B0503050000020004" pitchFamily="34" charset="0"/>
                <a:hlinkClick r:id="rId2"/>
              </a:rPr>
              <a:t>long time away </a:t>
            </a:r>
            <a:r>
              <a:rPr lang="en-US" sz="3600" b="1" dirty="0">
                <a:latin typeface="Fira Sans Heavy" panose="020B0503050000020004" pitchFamily="34" charset="0"/>
              </a:rPr>
              <a:t>because robots can’t context-switch like people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30703B9-1DC2-AD48-BC20-599345791A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6675" y="1983124"/>
            <a:ext cx="8429778" cy="4214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5153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B9F469-F9BD-B348-9C35-D6FF3F34B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180F-316C-6143-BA8F-A7511088E3E7}" type="slidenum">
              <a:rPr lang="en-US" smtClean="0"/>
              <a:t>13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65D340C-5203-7143-A56F-9562364FBA8D}"/>
              </a:ext>
            </a:extLst>
          </p:cNvPr>
          <p:cNvSpPr txBox="1">
            <a:spLocks/>
          </p:cNvSpPr>
          <p:nvPr/>
        </p:nvSpPr>
        <p:spPr>
          <a:xfrm>
            <a:off x="635756" y="71945"/>
            <a:ext cx="11357809" cy="135380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>
                <a:latin typeface="Fira Sans Heavy" panose="020B0503050000020004" pitchFamily="34" charset="0"/>
              </a:rPr>
              <a:t>What are people on the ground worried about?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8F83751-62A0-3347-B789-114BD3D1F1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3345" y="1173094"/>
            <a:ext cx="6905943" cy="5320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3396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1EB563F-99C4-9842-9E52-3C1FA19D4BA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47333352"/>
              </p:ext>
            </p:extLst>
          </p:nvPr>
        </p:nvGraphicFramePr>
        <p:xfrm>
          <a:off x="810466" y="1245017"/>
          <a:ext cx="9921702" cy="52938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7533788-9CB6-7F4B-9318-BD408CC95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180F-316C-6143-BA8F-A7511088E3E7}" type="slidenum">
              <a:rPr lang="en-US" smtClean="0"/>
              <a:t>14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8B4D6A1-036A-D344-B19C-3CF34C6BD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3559" y="0"/>
            <a:ext cx="11357809" cy="1353805"/>
          </a:xfrm>
        </p:spPr>
        <p:txBody>
          <a:bodyPr>
            <a:noAutofit/>
          </a:bodyPr>
          <a:lstStyle/>
          <a:p>
            <a:r>
              <a:rPr lang="en-US" sz="4000" b="1" dirty="0">
                <a:latin typeface="Fira Sans Heavy" panose="020B0503050000020004" pitchFamily="34" charset="0"/>
              </a:rPr>
              <a:t>What are people on the ground worried about?</a:t>
            </a:r>
          </a:p>
        </p:txBody>
      </p:sp>
    </p:spTree>
    <p:extLst>
      <p:ext uri="{BB962C8B-B14F-4D97-AF65-F5344CB8AC3E}">
        <p14:creationId xmlns:p14="http://schemas.microsoft.com/office/powerpoint/2010/main" val="8109398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94B1EE6-8C9C-EA49-ADB3-0D2DC59E4EB5}"/>
              </a:ext>
            </a:extLst>
          </p:cNvPr>
          <p:cNvSpPr/>
          <p:nvPr/>
        </p:nvSpPr>
        <p:spPr>
          <a:xfrm>
            <a:off x="898357" y="2250396"/>
            <a:ext cx="10615863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4400" b="1" dirty="0">
                <a:latin typeface="Fira Sans ExtraBold" panose="020B0503050000020004" pitchFamily="34" charset="0"/>
              </a:rPr>
              <a:t>  Moving and keeping data in the cloud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4400" b="1" dirty="0">
                <a:latin typeface="Fira Sans ExtraBold" panose="020B0503050000020004" pitchFamily="34" charset="0"/>
              </a:rPr>
              <a:t> Security and data privacy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4400" b="1" dirty="0">
                <a:latin typeface="Fira Sans ExtraBold" panose="020B0503050000020004" pitchFamily="34" charset="0"/>
              </a:rPr>
              <a:t> Model intent</a:t>
            </a:r>
          </a:p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20A7D5-1D5D-164E-A7F2-CC73C7E65522}"/>
              </a:ext>
            </a:extLst>
          </p:cNvPr>
          <p:cNvSpPr txBox="1"/>
          <p:nvPr/>
        </p:nvSpPr>
        <p:spPr>
          <a:xfrm>
            <a:off x="383959" y="452768"/>
            <a:ext cx="955902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latin typeface="Fira Sans Heavy" panose="020B0503050000020004" pitchFamily="34" charset="0"/>
                <a:ea typeface="Fira Code" panose="020B0509050000020004" pitchFamily="49" charset="0"/>
              </a:rPr>
              <a:t>🤖 The real problems in data work 🤖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49DE838-35FE-0749-925C-2A6C5E96A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180F-316C-6143-BA8F-A7511088E3E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9804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EE0614-34AA-C649-B6C4-BACB6BB276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1885" y="292245"/>
            <a:ext cx="10700085" cy="500513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400" b="1" dirty="0">
              <a:latin typeface="Fira Sans Heavy" panose="020B0503050000020004" pitchFamily="34" charset="0"/>
            </a:endParaRPr>
          </a:p>
          <a:p>
            <a:pPr marL="0" indent="0">
              <a:buNone/>
            </a:pPr>
            <a:r>
              <a:rPr lang="en-US" sz="3200" b="1" dirty="0">
                <a:solidFill>
                  <a:schemeClr val="accent1"/>
                </a:solidFill>
                <a:latin typeface="Fira Sans Heavy" panose="020B0503050000020004" pitchFamily="34" charset="0"/>
              </a:rPr>
              <a:t>Problem: </a:t>
            </a:r>
            <a:r>
              <a:rPr lang="en-US" sz="3200" b="1" dirty="0">
                <a:latin typeface="Fira Sans Heavy" panose="020B0503050000020004" pitchFamily="34" charset="0"/>
              </a:rPr>
              <a:t>You are a medium-sized book retailer that has been doing well in brick and mortar sales but now needs to compete with </a:t>
            </a:r>
            <a:r>
              <a:rPr lang="en-US" sz="3200" b="1" dirty="0" err="1">
                <a:latin typeface="Fira Sans Heavy" panose="020B0503050000020004" pitchFamily="34" charset="0"/>
              </a:rPr>
              <a:t>WalmAzon</a:t>
            </a:r>
            <a:r>
              <a:rPr lang="en-US" sz="3200" b="1" dirty="0">
                <a:latin typeface="Fira Sans Heavy" panose="020B0503050000020004" pitchFamily="34" charset="0"/>
              </a:rPr>
              <a:t> in personalizing purchases. </a:t>
            </a:r>
          </a:p>
          <a:p>
            <a:pPr marL="0" indent="0" algn="just">
              <a:buNone/>
            </a:pPr>
            <a:endParaRPr lang="en-US" sz="4000" b="1" dirty="0">
              <a:latin typeface="Fira Sans Heavy" panose="020B05030500000200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CAB764-93E1-8B42-AE28-F01B9C2399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D7D8E-3070-6A4D-979D-582DB1FF6504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47E9962-CF16-E94C-BA99-CA13FA271CBB}"/>
              </a:ext>
            </a:extLst>
          </p:cNvPr>
          <p:cNvSpPr txBox="1">
            <a:spLocks/>
          </p:cNvSpPr>
          <p:nvPr/>
        </p:nvSpPr>
        <p:spPr>
          <a:xfrm>
            <a:off x="653715" y="2220436"/>
            <a:ext cx="10700085" cy="5005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400" b="1" dirty="0">
              <a:latin typeface="Fira Sans Heavy" panose="020B05030500000200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3200" b="1" dirty="0">
                <a:solidFill>
                  <a:schemeClr val="accent1"/>
                </a:solidFill>
                <a:latin typeface="Fira Sans Heavy" panose="020B0503050000020004" pitchFamily="34" charset="0"/>
              </a:rPr>
              <a:t>Solution: </a:t>
            </a:r>
            <a:r>
              <a:rPr lang="en-US" sz="3200" b="1" dirty="0">
                <a:latin typeface="Fira Sans Heavy" panose="020B0503050000020004" pitchFamily="34" charset="0"/>
              </a:rPr>
              <a:t>You want to: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3200" b="1" dirty="0">
              <a:latin typeface="Fira Sans Heavy" panose="020B0503050000020004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3200" b="1" dirty="0">
                <a:latin typeface="Fira Sans Heavy" panose="020B0503050000020004" pitchFamily="34" charset="0"/>
              </a:rPr>
              <a:t>Create an AI-based recommendation platform that will result in more sales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b="1" dirty="0">
                <a:latin typeface="Fira Sans Heavy" panose="020B0503050000020004" pitchFamily="34" charset="0"/>
              </a:rPr>
              <a:t>Outsource your infrastructure so your small company doesn’t have to deal with it</a:t>
            </a:r>
          </a:p>
          <a:p>
            <a:pPr marL="0" indent="0" algn="just">
              <a:buFont typeface="Arial" panose="020B0604020202020204" pitchFamily="34" charset="0"/>
              <a:buNone/>
            </a:pPr>
            <a:endParaRPr lang="en-US" sz="4000" b="1" dirty="0">
              <a:latin typeface="Fira Sans Heavy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5676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916AC0-667D-5A47-A89A-6A7CB99D2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9250" y="649243"/>
            <a:ext cx="11354873" cy="1901781"/>
          </a:xfrm>
        </p:spPr>
        <p:txBody>
          <a:bodyPr>
            <a:noAutofit/>
          </a:bodyPr>
          <a:lstStyle/>
          <a:p>
            <a:r>
              <a:rPr lang="en-US" sz="8800" dirty="0">
                <a:latin typeface="Harry P" pitchFamily="2" charset="0"/>
              </a:rPr>
              <a:t>Hari   Botter🤖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64980D8-ACA7-134D-82E3-6722F92E2A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1798" y="340959"/>
            <a:ext cx="2151348" cy="22542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CA2A76F-5CF3-5F41-B834-33783EA3DC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561475">
            <a:off x="3298268" y="617887"/>
            <a:ext cx="1700395" cy="170039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3B6CEC-E93B-5648-8B24-57245BCEB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180F-316C-6143-BA8F-A7511088E3E7}" type="slidenum">
              <a:rPr lang="en-US" smtClean="0"/>
              <a:t>17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D8F7A49-E0A5-2048-9ED6-4BD2A89E7CE3}"/>
              </a:ext>
            </a:extLst>
          </p:cNvPr>
          <p:cNvSpPr/>
          <p:nvPr/>
        </p:nvSpPr>
        <p:spPr>
          <a:xfrm>
            <a:off x="1145081" y="200621"/>
            <a:ext cx="974978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en-US" sz="3600" b="1" dirty="0">
                <a:solidFill>
                  <a:schemeClr val="accent1"/>
                </a:solidFill>
                <a:latin typeface="Fira Sans Heavy" panose="020B0503050000020004" pitchFamily="34" charset="0"/>
              </a:rPr>
              <a:t>Solution: </a:t>
            </a:r>
            <a:r>
              <a:rPr lang="en-US" sz="3600" b="1" dirty="0">
                <a:latin typeface="Fira Sans Heavy" panose="020B0503050000020004" pitchFamily="34" charset="0"/>
              </a:rPr>
              <a:t>You decide to compete with ✨</a:t>
            </a:r>
            <a:r>
              <a:rPr lang="en-US" sz="3600" b="1" dirty="0">
                <a:solidFill>
                  <a:schemeClr val="accent1"/>
                </a:solidFill>
                <a:latin typeface="Fira Sans Heavy" panose="020B0503050000020004" pitchFamily="34" charset="0"/>
              </a:rPr>
              <a:t>AI </a:t>
            </a:r>
            <a:r>
              <a:rPr lang="en-US" sz="3600" b="1" dirty="0">
                <a:latin typeface="Fira Sans Heavy" panose="020B0503050000020004" pitchFamily="34" charset="0"/>
              </a:rPr>
              <a:t>✨.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DCFF9CA-8EB0-9040-BEFC-441A6A9243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8443" y="2239617"/>
            <a:ext cx="6920790" cy="4589197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E9865446-73FF-724A-A3D3-F5655B92354A}"/>
              </a:ext>
            </a:extLst>
          </p:cNvPr>
          <p:cNvSpPr/>
          <p:nvPr/>
        </p:nvSpPr>
        <p:spPr>
          <a:xfrm>
            <a:off x="6023904" y="3538507"/>
            <a:ext cx="1580131" cy="2910608"/>
          </a:xfrm>
          <a:prstGeom prst="rect">
            <a:avLst/>
          </a:prstGeom>
          <a:solidFill>
            <a:schemeClr val="accent4">
              <a:lumMod val="40000"/>
              <a:lumOff val="60000"/>
              <a:alpha val="32157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78707C0-FEE8-9C4D-BDD0-9E31B74D9D9E}"/>
              </a:ext>
            </a:extLst>
          </p:cNvPr>
          <p:cNvSpPr txBox="1"/>
          <p:nvPr/>
        </p:nvSpPr>
        <p:spPr>
          <a:xfrm rot="21335444">
            <a:off x="7530813" y="881359"/>
            <a:ext cx="380424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chemeClr val="accent2">
                    <a:lumMod val="75000"/>
                  </a:schemeClr>
                </a:solidFill>
                <a:latin typeface="SignPainter HouseScript" panose="02000006070000020004" pitchFamily="2" charset="0"/>
              </a:rPr>
              <a:t>A sorting hat for</a:t>
            </a:r>
          </a:p>
          <a:p>
            <a:r>
              <a:rPr lang="en-US" sz="4000" b="1" dirty="0">
                <a:solidFill>
                  <a:schemeClr val="accent2">
                    <a:lumMod val="75000"/>
                  </a:schemeClr>
                </a:solidFill>
                <a:latin typeface="SignPainter HouseScript" panose="02000006070000020004" pitchFamily="2" charset="0"/>
              </a:rPr>
              <a:t> your book preferences</a:t>
            </a:r>
          </a:p>
        </p:txBody>
      </p:sp>
    </p:spTree>
    <p:extLst>
      <p:ext uri="{BB962C8B-B14F-4D97-AF65-F5344CB8AC3E}">
        <p14:creationId xmlns:p14="http://schemas.microsoft.com/office/powerpoint/2010/main" val="3008456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79EDA-18B4-3341-B660-630C723436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just"/>
            <a:r>
              <a:rPr lang="en-US" b="1" dirty="0">
                <a:solidFill>
                  <a:schemeClr val="accent1"/>
                </a:solidFill>
                <a:latin typeface="Fira Sans Heavy" panose="020B0503050000020004" pitchFamily="34" charset="0"/>
              </a:rPr>
              <a:t>Problem: </a:t>
            </a:r>
            <a:r>
              <a:rPr lang="en-US" b="1" dirty="0">
                <a:latin typeface="Fira Sans Heavy" panose="020B0503050000020004" pitchFamily="34" charset="0"/>
              </a:rPr>
              <a:t>You have an in-house web app and no recommendations.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83BC41-BC72-E04F-BA9E-4EB11E180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D7D8E-3070-6A4D-979D-582DB1FF6504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040630-72E7-3941-BE54-6E5DBA26F8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3724" y="1690688"/>
            <a:ext cx="5566876" cy="5106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1662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AA6138-5F56-3940-A4F1-4542E6304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/>
          <a:lstStyle/>
          <a:p>
            <a:fld id="{2E8D7D8E-3070-6A4D-979D-582DB1FF6504}" type="slidenum">
              <a:rPr lang="en-US" smtClean="0"/>
              <a:pPr/>
              <a:t>19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AD8C75-1991-B94A-84B3-DC73EAC0B4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7586" y="1600787"/>
            <a:ext cx="7544793" cy="512068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DA4F1369-4702-1343-A847-A6E4A51623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169167"/>
            <a:ext cx="10515600" cy="1325563"/>
          </a:xfrm>
        </p:spPr>
        <p:txBody>
          <a:bodyPr>
            <a:noAutofit/>
          </a:bodyPr>
          <a:lstStyle/>
          <a:p>
            <a:r>
              <a:rPr lang="en-US" sz="3200" b="1" dirty="0">
                <a:solidFill>
                  <a:schemeClr val="accent1"/>
                </a:solidFill>
                <a:latin typeface="Fira Sans Heavy" panose="020B0503050000020004" pitchFamily="34" charset="0"/>
              </a:rPr>
              <a:t>Solution: </a:t>
            </a:r>
            <a:r>
              <a:rPr lang="en-US" sz="3200" b="1" dirty="0">
                <a:latin typeface="Fira Sans Heavy" panose="020B0503050000020004" pitchFamily="34" charset="0"/>
              </a:rPr>
              <a:t>A bespoke AI-based application that interfaces with your existing web app to offer personalized recommendations. </a:t>
            </a:r>
          </a:p>
        </p:txBody>
      </p:sp>
    </p:spTree>
    <p:extLst>
      <p:ext uri="{BB962C8B-B14F-4D97-AF65-F5344CB8AC3E}">
        <p14:creationId xmlns:p14="http://schemas.microsoft.com/office/powerpoint/2010/main" val="31483595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6A543446-791E-A743-91B8-6F6426EF3E24}"/>
              </a:ext>
            </a:extLst>
          </p:cNvPr>
          <p:cNvSpPr txBox="1"/>
          <p:nvPr/>
        </p:nvSpPr>
        <p:spPr>
          <a:xfrm>
            <a:off x="856105" y="1393429"/>
            <a:ext cx="8852103" cy="39211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sz="3600" dirty="0">
                <a:solidFill>
                  <a:schemeClr val="accent1"/>
                </a:solidFill>
                <a:latin typeface="Fira Sans Medium" panose="020B0503050000020004" pitchFamily="34" charset="0"/>
                <a:ea typeface="Fira Code" panose="020B0509050000020004" pitchFamily="49" charset="0"/>
                <a:cs typeface="Verdana" panose="020B0604030504040204" pitchFamily="34" charset="0"/>
              </a:rPr>
              <a:t>{</a:t>
            </a:r>
            <a:r>
              <a:rPr lang="en-US" sz="3600" dirty="0">
                <a:latin typeface="Fira Sans Medium" panose="020B0503050000020004" pitchFamily="34" charset="0"/>
                <a:ea typeface="Fira Code" panose="020B0509050000020004" pitchFamily="49" charset="0"/>
                <a:cs typeface="Verdana" panose="020B0604030504040204" pitchFamily="34" charset="0"/>
              </a:rPr>
              <a:t> </a:t>
            </a:r>
            <a:r>
              <a:rPr lang="en-US" sz="2800" dirty="0">
                <a:latin typeface="Fira Sans Medium" panose="020B0503050000020004" pitchFamily="34" charset="0"/>
                <a:ea typeface="Fira Code" panose="020B0509050000020004" pitchFamily="49" charset="0"/>
                <a:cs typeface="Verdana" panose="020B0604030504040204" pitchFamily="34" charset="0"/>
              </a:rPr>
              <a:t> "At":  " "</a:t>
            </a:r>
          </a:p>
          <a:p>
            <a:pPr lvl="2">
              <a:lnSpc>
                <a:spcPct val="150000"/>
              </a:lnSpc>
            </a:pPr>
            <a:r>
              <a:rPr lang="en-US" sz="2800" dirty="0">
                <a:latin typeface="Fira Sans Medium" panose="020B0503050000020004" pitchFamily="34" charset="0"/>
                <a:ea typeface="Fira Code" panose="020B0509050000020004" pitchFamily="49" charset="0"/>
                <a:cs typeface="Verdana" panose="020B0604030504040204" pitchFamily="34" charset="0"/>
              </a:rPr>
              <a:t>"Data Science": ["Python", "R"],</a:t>
            </a:r>
          </a:p>
          <a:p>
            <a:pPr lvl="2">
              <a:lnSpc>
                <a:spcPct val="150000"/>
              </a:lnSpc>
            </a:pPr>
            <a:r>
              <a:rPr lang="en-US" sz="2800" dirty="0">
                <a:latin typeface="Fira Sans Medium" panose="020B0503050000020004" pitchFamily="34" charset="0"/>
                <a:ea typeface="Fira Code" panose="020B0509050000020004" pitchFamily="49" charset="0"/>
                <a:cs typeface="Verdana" panose="020B0604030504040204" pitchFamily="34" charset="0"/>
              </a:rPr>
              <a:t> "Data Engineering": ["AWS", "Spark"],</a:t>
            </a:r>
          </a:p>
          <a:p>
            <a:pPr lvl="2">
              <a:lnSpc>
                <a:spcPct val="150000"/>
              </a:lnSpc>
            </a:pPr>
            <a:r>
              <a:rPr lang="en-US" sz="2800" dirty="0">
                <a:latin typeface="Fira Sans Medium" panose="020B0503050000020004" pitchFamily="34" charset="0"/>
                <a:ea typeface="Fira Code" panose="020B0509050000020004" pitchFamily="49" charset="0"/>
                <a:cs typeface="Verdana" panose="020B0604030504040204" pitchFamily="34" charset="0"/>
              </a:rPr>
              <a:t> "Industries": ["Retail", "International Trade", </a:t>
            </a:r>
          </a:p>
          <a:p>
            <a:pPr lvl="2">
              <a:lnSpc>
                <a:spcPct val="150000"/>
              </a:lnSpc>
            </a:pPr>
            <a:r>
              <a:rPr lang="en-US" sz="2800" dirty="0">
                <a:latin typeface="Fira Sans Medium" panose="020B0503050000020004" pitchFamily="34" charset="0"/>
                <a:ea typeface="Fira Code" panose="020B0509050000020004" pitchFamily="49" charset="0"/>
                <a:cs typeface="Verdana" panose="020B0604030504040204" pitchFamily="34" charset="0"/>
              </a:rPr>
              <a:t>                  "Telecom", "Healthcare”, "Finance"] </a:t>
            </a:r>
            <a:r>
              <a:rPr lang="en-US" sz="3600" dirty="0">
                <a:solidFill>
                  <a:schemeClr val="accent1"/>
                </a:solidFill>
                <a:latin typeface="Fira Sans Medium" panose="020B0503050000020004" pitchFamily="34" charset="0"/>
                <a:ea typeface="Fira Code" panose="020B0509050000020004" pitchFamily="49" charset="0"/>
                <a:cs typeface="Verdana" panose="020B0604030504040204" pitchFamily="34" charset="0"/>
              </a:rPr>
              <a:t>}</a:t>
            </a:r>
          </a:p>
          <a:p>
            <a:pPr>
              <a:lnSpc>
                <a:spcPct val="150000"/>
              </a:lnSpc>
            </a:pPr>
            <a:endParaRPr lang="en-US" sz="1100" dirty="0">
              <a:latin typeface="Fira Sans Book" panose="020B05030500000200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4146D2-5BFA-5447-BCC2-39265E883E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0868" y="1548482"/>
            <a:ext cx="3083297" cy="77517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FCDDA64-C3CC-1442-B585-4F456EE0925D}"/>
              </a:ext>
            </a:extLst>
          </p:cNvPr>
          <p:cNvSpPr txBox="1"/>
          <p:nvPr/>
        </p:nvSpPr>
        <p:spPr>
          <a:xfrm>
            <a:off x="3874836" y="341258"/>
            <a:ext cx="317747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>
                <a:latin typeface="Fira Sans Heavy" panose="020B0503050000020004" pitchFamily="34" charset="0"/>
                <a:ea typeface="Fira Code" panose="020B0509050000020004" pitchFamily="49" charset="0"/>
              </a:rPr>
              <a:t>About Me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DF1B67A-DEB4-2D4A-87BB-69FFD8092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180F-316C-6143-BA8F-A7511088E3E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923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4AE90A-EA12-5A4E-9F48-104DC5553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D7D8E-3070-6A4D-979D-582DB1FF6504}" type="slidenum">
              <a:rPr lang="en-US" smtClean="0"/>
              <a:pPr/>
              <a:t>20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E03A08-3A5A-4342-8FEB-25D2C9DFD2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547" y="1169842"/>
            <a:ext cx="8179745" cy="555163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7CFA73EB-39EE-394C-930B-EEDDB63E28BC}"/>
              </a:ext>
            </a:extLst>
          </p:cNvPr>
          <p:cNvSpPr/>
          <p:nvPr/>
        </p:nvSpPr>
        <p:spPr>
          <a:xfrm>
            <a:off x="7341303" y="4602756"/>
            <a:ext cx="895325" cy="717588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ysClr val="windowText" lastClr="000000"/>
                </a:solidFill>
              </a:rPr>
              <a:t>2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C0991C64-5C93-4F48-BB55-18B01C59136B}"/>
              </a:ext>
            </a:extLst>
          </p:cNvPr>
          <p:cNvSpPr/>
          <p:nvPr/>
        </p:nvSpPr>
        <p:spPr>
          <a:xfrm>
            <a:off x="3238064" y="4763509"/>
            <a:ext cx="895325" cy="717588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ysClr val="windowText" lastClr="000000"/>
                </a:solidFill>
              </a:rPr>
              <a:t>1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329CCC4-AA78-4749-881C-E10D30741247}"/>
              </a:ext>
            </a:extLst>
          </p:cNvPr>
          <p:cNvSpPr/>
          <p:nvPr/>
        </p:nvSpPr>
        <p:spPr>
          <a:xfrm>
            <a:off x="7210943" y="3196225"/>
            <a:ext cx="895325" cy="717588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ysClr val="windowText" lastClr="000000"/>
                </a:solidFill>
              </a:rPr>
              <a:t>3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2160C1B-B14A-5D43-8B43-89D76C2E1F77}"/>
              </a:ext>
            </a:extLst>
          </p:cNvPr>
          <p:cNvSpPr/>
          <p:nvPr/>
        </p:nvSpPr>
        <p:spPr>
          <a:xfrm>
            <a:off x="963102" y="130768"/>
            <a:ext cx="9930184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b="1" dirty="0">
                <a:latin typeface="Fira Sans Heavy" panose="020B0503050000020004" pitchFamily="34" charset="0"/>
              </a:rPr>
              <a:t>You now have three new problems. </a:t>
            </a:r>
            <a:endParaRPr lang="en-US" sz="44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2604ECC-86D2-1A4A-9E01-D229EC60FDDB}"/>
              </a:ext>
            </a:extLst>
          </p:cNvPr>
          <p:cNvSpPr/>
          <p:nvPr/>
        </p:nvSpPr>
        <p:spPr>
          <a:xfrm>
            <a:off x="7788965" y="1333429"/>
            <a:ext cx="1061586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b="1" dirty="0">
                <a:latin typeface="Fira Sans ExtraBold" panose="020B0503050000020004" pitchFamily="34" charset="0"/>
              </a:rPr>
              <a:t> Moving data in the cloud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b="1" dirty="0">
                <a:latin typeface="Fira Sans ExtraBold" panose="020B0503050000020004" pitchFamily="34" charset="0"/>
              </a:rPr>
              <a:t> Security and data privacy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b="1" dirty="0">
                <a:latin typeface="Fira Sans ExtraBold" panose="020B0503050000020004" pitchFamily="34" charset="0"/>
              </a:rPr>
              <a:t> Model interpretability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174118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B05AB9-85CB-8743-BC0C-C34246ACF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D7D8E-3070-6A4D-979D-582DB1FF6504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0BB800F-D620-BD4D-B6A6-E03C5D2BA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just"/>
            <a:r>
              <a:rPr lang="en-US" b="1" dirty="0">
                <a:solidFill>
                  <a:schemeClr val="accent1"/>
                </a:solidFill>
                <a:latin typeface="Fira Sans Heavy" panose="020B0503050000020004" pitchFamily="34" charset="0"/>
              </a:rPr>
              <a:t>Problem: </a:t>
            </a:r>
            <a:r>
              <a:rPr lang="en-US" b="1" dirty="0">
                <a:latin typeface="Fira Sans Heavy" panose="020B0503050000020004" pitchFamily="34" charset="0"/>
              </a:rPr>
              <a:t>Moving data to the cloud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A3B01D7-6614-5A45-B96D-CC59E1F611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12997"/>
            <a:ext cx="10515600" cy="4351338"/>
          </a:xfrm>
        </p:spPr>
        <p:txBody>
          <a:bodyPr>
            <a:normAutofit fontScale="62500" lnSpcReduction="20000"/>
          </a:bodyPr>
          <a:lstStyle/>
          <a:p>
            <a:r>
              <a:rPr lang="en-US" sz="4800" dirty="0">
                <a:hlinkClick r:id="rId2"/>
              </a:rPr>
              <a:t>More and more are moving to the cloud (41% of workloads </a:t>
            </a:r>
            <a:r>
              <a:rPr lang="en-US" sz="4800" dirty="0"/>
              <a:t>are run in the cloud, particularly with small teams who don’t want to manage in-house servers)</a:t>
            </a:r>
          </a:p>
          <a:p>
            <a:r>
              <a:rPr lang="en-US" sz="4800" dirty="0"/>
              <a:t>It takes time: the average time before respondents thought their IT budgets would be 80% cloud-based was </a:t>
            </a:r>
            <a:r>
              <a:rPr lang="en-US" sz="4800" dirty="0">
                <a:hlinkClick r:id="rId3"/>
              </a:rPr>
              <a:t>15 months</a:t>
            </a:r>
            <a:endParaRPr lang="en-US" sz="4800" dirty="0"/>
          </a:p>
          <a:p>
            <a:r>
              <a:rPr lang="en-US" sz="4800" dirty="0"/>
              <a:t>Considerations</a:t>
            </a:r>
          </a:p>
          <a:p>
            <a:pPr lvl="1"/>
            <a:r>
              <a:rPr lang="en-US" sz="4400" dirty="0"/>
              <a:t> Schema migration</a:t>
            </a:r>
          </a:p>
          <a:p>
            <a:pPr lvl="1"/>
            <a:r>
              <a:rPr lang="en-US" sz="4400" dirty="0"/>
              <a:t> Metadata migration</a:t>
            </a:r>
          </a:p>
          <a:p>
            <a:pPr lvl="1"/>
            <a:r>
              <a:rPr lang="en-US" sz="4400" dirty="0"/>
              <a:t> Estimating costs</a:t>
            </a:r>
          </a:p>
          <a:p>
            <a:pPr lvl="1"/>
            <a:r>
              <a:rPr lang="en-US" sz="4400" dirty="0"/>
              <a:t> Analysts now become developers </a:t>
            </a:r>
          </a:p>
        </p:txBody>
      </p:sp>
    </p:spTree>
    <p:extLst>
      <p:ext uri="{BB962C8B-B14F-4D97-AF65-F5344CB8AC3E}">
        <p14:creationId xmlns:p14="http://schemas.microsoft.com/office/powerpoint/2010/main" val="8172666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B05AB9-85CB-8743-BC0C-C34246ACF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D7D8E-3070-6A4D-979D-582DB1FF6504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0BB800F-D620-BD4D-B6A6-E03C5D2BA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8095" y="387434"/>
            <a:ext cx="10515600" cy="1325563"/>
          </a:xfrm>
        </p:spPr>
        <p:txBody>
          <a:bodyPr>
            <a:normAutofit/>
          </a:bodyPr>
          <a:lstStyle/>
          <a:p>
            <a:pPr algn="just"/>
            <a:r>
              <a:rPr lang="en-US" b="1" dirty="0">
                <a:latin typeface="Fira Sans Heavy" panose="020B0503050000020004" pitchFamily="34" charset="0"/>
              </a:rPr>
              <a:t>Moving data to the cloud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D9AB0A0-62A7-2D4F-80C0-761BD4456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9905" y="2050893"/>
            <a:ext cx="5549348" cy="4311530"/>
          </a:xfrm>
        </p:spPr>
        <p:txBody>
          <a:bodyPr>
            <a:normAutofit fontScale="85000" lnSpcReduction="20000"/>
          </a:bodyPr>
          <a:lstStyle/>
          <a:p>
            <a:r>
              <a:rPr lang="en-US" sz="4800" dirty="0"/>
              <a:t> Move data from Postgres to AWS</a:t>
            </a:r>
          </a:p>
          <a:p>
            <a:r>
              <a:rPr lang="en-US" sz="4800" dirty="0"/>
              <a:t>Converting Oracle/Teradata tables to S3</a:t>
            </a:r>
          </a:p>
          <a:p>
            <a:pPr lvl="1"/>
            <a:r>
              <a:rPr lang="en-US" sz="4000" dirty="0"/>
              <a:t>Export issues</a:t>
            </a:r>
          </a:p>
          <a:p>
            <a:r>
              <a:rPr lang="en-US" sz="4400" dirty="0"/>
              <a:t>Scheduling exports </a:t>
            </a:r>
          </a:p>
          <a:p>
            <a:pPr lvl="1"/>
            <a:r>
              <a:rPr lang="en-US" sz="4000" dirty="0" err="1"/>
              <a:t>Cron</a:t>
            </a:r>
            <a:r>
              <a:rPr lang="en-US" sz="4000" dirty="0"/>
              <a:t> or writing specific tools?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34E0409-ACAD-F041-B35B-C1D55373F7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83686"/>
            <a:ext cx="3651919" cy="889499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B1F5358-2170-2646-903B-A243266F5423}"/>
              </a:ext>
            </a:extLst>
          </p:cNvPr>
          <p:cNvSpPr txBox="1">
            <a:spLocks/>
          </p:cNvSpPr>
          <p:nvPr/>
        </p:nvSpPr>
        <p:spPr>
          <a:xfrm>
            <a:off x="6202018" y="2044820"/>
            <a:ext cx="5549348" cy="431153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 dirty="0"/>
              <a:t> Copy to S3 </a:t>
            </a:r>
            <a:r>
              <a:rPr lang="en-US" sz="4800" dirty="0">
                <a:sym typeface="Wingdings" pitchFamily="2" charset="2"/>
              </a:rPr>
              <a:t> </a:t>
            </a:r>
            <a:endParaRPr lang="en-US" sz="4800" dirty="0"/>
          </a:p>
          <a:p>
            <a:r>
              <a:rPr lang="en-US" sz="4800" dirty="0"/>
              <a:t>Converting Oracle/Teradata tables to S3</a:t>
            </a:r>
          </a:p>
          <a:p>
            <a:pPr lvl="1"/>
            <a:r>
              <a:rPr lang="en-US" sz="4000" dirty="0"/>
              <a:t>Export issues</a:t>
            </a:r>
          </a:p>
          <a:p>
            <a:r>
              <a:rPr lang="en-US" sz="4400" dirty="0"/>
              <a:t>Scheduling exports </a:t>
            </a:r>
          </a:p>
          <a:p>
            <a:pPr lvl="1"/>
            <a:r>
              <a:rPr lang="en-US" sz="4000" dirty="0" err="1"/>
              <a:t>Cron</a:t>
            </a:r>
            <a:r>
              <a:rPr lang="en-US" sz="4000" dirty="0"/>
              <a:t> or writing specific tools?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813F36A-7305-8F4F-8BB0-3CB0869723EB}"/>
              </a:ext>
            </a:extLst>
          </p:cNvPr>
          <p:cNvSpPr/>
          <p:nvPr/>
        </p:nvSpPr>
        <p:spPr>
          <a:xfrm>
            <a:off x="2664159" y="1512613"/>
            <a:ext cx="10839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  <a:latin typeface="Fira Sans Heavy" panose="020B0503050000020004" pitchFamily="34" charset="0"/>
              </a:rPr>
              <a:t>Problem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9F26FC4-ABBF-1D46-8556-384D8FBF8E07}"/>
              </a:ext>
            </a:extLst>
          </p:cNvPr>
          <p:cNvSpPr/>
          <p:nvPr/>
        </p:nvSpPr>
        <p:spPr>
          <a:xfrm>
            <a:off x="8143933" y="1395571"/>
            <a:ext cx="10807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  <a:latin typeface="Fira Sans Heavy" panose="020B0503050000020004" pitchFamily="34" charset="0"/>
              </a:rPr>
              <a:t>Solution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18029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A37E8B-18A4-AE47-AB66-36FE84BE9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D7D8E-3070-6A4D-979D-582DB1FF6504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5533515-3334-3747-B599-1ED128E93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just"/>
            <a:r>
              <a:rPr lang="en-US" sz="4000" b="1" dirty="0">
                <a:solidFill>
                  <a:schemeClr val="accent1"/>
                </a:solidFill>
                <a:latin typeface="Fira Sans Heavy" panose="020B0503050000020004" pitchFamily="34" charset="0"/>
              </a:rPr>
              <a:t>Problem: </a:t>
            </a:r>
            <a:r>
              <a:rPr lang="en-US" sz="4000" b="1" dirty="0">
                <a:latin typeface="Fira Sans Heavy" panose="020B0503050000020004" pitchFamily="34" charset="0"/>
              </a:rPr>
              <a:t>Data security and privacy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B2806FE-D243-734A-B5A8-7D4DCC32F1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73417"/>
            <a:ext cx="10515600" cy="4351338"/>
          </a:xfrm>
        </p:spPr>
        <p:txBody>
          <a:bodyPr>
            <a:normAutofit/>
          </a:bodyPr>
          <a:lstStyle/>
          <a:p>
            <a:r>
              <a:rPr lang="en-US" sz="4800" dirty="0"/>
              <a:t>In the cloud</a:t>
            </a:r>
          </a:p>
          <a:p>
            <a:pPr lvl="1"/>
            <a:r>
              <a:rPr lang="en-US" sz="4400" dirty="0"/>
              <a:t>S3 bucket openness</a:t>
            </a:r>
          </a:p>
          <a:p>
            <a:r>
              <a:rPr lang="en-US" sz="4800" dirty="0"/>
              <a:t>Data breaches</a:t>
            </a:r>
          </a:p>
          <a:p>
            <a:pPr lvl="1"/>
            <a:r>
              <a:rPr lang="en-US" sz="4400" dirty="0"/>
              <a:t> Equifax data breach: Java struts update</a:t>
            </a:r>
          </a:p>
          <a:p>
            <a:r>
              <a:rPr lang="en-US" sz="4800" dirty="0"/>
              <a:t>GDPR</a:t>
            </a:r>
            <a:endParaRPr lang="en-US" sz="4400" dirty="0"/>
          </a:p>
          <a:p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6821073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B05AB9-85CB-8743-BC0C-C34246ACF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D7D8E-3070-6A4D-979D-582DB1FF6504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0BB800F-D620-BD4D-B6A6-E03C5D2BA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8095" y="387434"/>
            <a:ext cx="10515600" cy="1325563"/>
          </a:xfrm>
        </p:spPr>
        <p:txBody>
          <a:bodyPr>
            <a:normAutofit/>
          </a:bodyPr>
          <a:lstStyle/>
          <a:p>
            <a:pPr algn="just"/>
            <a:r>
              <a:rPr lang="en-US" b="1" dirty="0">
                <a:latin typeface="Fira Sans Heavy" panose="020B0503050000020004" pitchFamily="34" charset="0"/>
              </a:rPr>
              <a:t>Data security and privacy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D9AB0A0-62A7-2D4F-80C0-761BD4456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9905" y="2050893"/>
            <a:ext cx="5549348" cy="4311530"/>
          </a:xfrm>
        </p:spPr>
        <p:txBody>
          <a:bodyPr>
            <a:normAutofit fontScale="77500" lnSpcReduction="20000"/>
          </a:bodyPr>
          <a:lstStyle/>
          <a:p>
            <a:r>
              <a:rPr lang="en-US" sz="4800" dirty="0"/>
              <a:t> We need to keep data secure in transit</a:t>
            </a:r>
          </a:p>
          <a:p>
            <a:r>
              <a:rPr lang="en-US" sz="4800" dirty="0"/>
              <a:t>We can perform recommendations, but only on a subset of users</a:t>
            </a:r>
          </a:p>
          <a:p>
            <a:pPr lvl="1"/>
            <a:r>
              <a:rPr lang="en-US" sz="4000" dirty="0"/>
              <a:t>Export issues</a:t>
            </a:r>
          </a:p>
          <a:p>
            <a:r>
              <a:rPr lang="en-US" sz="4400" dirty="0"/>
              <a:t>Scheduling exports </a:t>
            </a:r>
          </a:p>
          <a:p>
            <a:pPr lvl="1"/>
            <a:r>
              <a:rPr lang="en-US" sz="4000" dirty="0" err="1"/>
              <a:t>Cron</a:t>
            </a:r>
            <a:r>
              <a:rPr lang="en-US" sz="4000" dirty="0"/>
              <a:t> or writing specific tools?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34E0409-ACAD-F041-B35B-C1D55373F7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83686"/>
            <a:ext cx="3651919" cy="889499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B1F5358-2170-2646-903B-A243266F5423}"/>
              </a:ext>
            </a:extLst>
          </p:cNvPr>
          <p:cNvSpPr txBox="1">
            <a:spLocks/>
          </p:cNvSpPr>
          <p:nvPr/>
        </p:nvSpPr>
        <p:spPr>
          <a:xfrm>
            <a:off x="6202018" y="2044820"/>
            <a:ext cx="5549348" cy="43115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 dirty="0"/>
              <a:t> Differential privacy</a:t>
            </a:r>
          </a:p>
          <a:p>
            <a:r>
              <a:rPr lang="en-US" sz="4800" dirty="0"/>
              <a:t> Data anonymization and hashing</a:t>
            </a:r>
          </a:p>
          <a:p>
            <a:r>
              <a:rPr lang="en-US" sz="4800" dirty="0"/>
              <a:t> GANS</a:t>
            </a:r>
          </a:p>
          <a:p>
            <a:r>
              <a:rPr lang="en-US" sz="4800" dirty="0"/>
              <a:t> </a:t>
            </a:r>
            <a:endParaRPr lang="en-US" sz="40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813F36A-7305-8F4F-8BB0-3CB0869723EB}"/>
              </a:ext>
            </a:extLst>
          </p:cNvPr>
          <p:cNvSpPr/>
          <p:nvPr/>
        </p:nvSpPr>
        <p:spPr>
          <a:xfrm>
            <a:off x="2664159" y="1512613"/>
            <a:ext cx="10839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  <a:latin typeface="Fira Sans Heavy" panose="020B0503050000020004" pitchFamily="34" charset="0"/>
              </a:rPr>
              <a:t>Problem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9F26FC4-ABBF-1D46-8556-384D8FBF8E07}"/>
              </a:ext>
            </a:extLst>
          </p:cNvPr>
          <p:cNvSpPr/>
          <p:nvPr/>
        </p:nvSpPr>
        <p:spPr>
          <a:xfrm>
            <a:off x="8143933" y="1395571"/>
            <a:ext cx="10807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  <a:latin typeface="Fira Sans Heavy" panose="020B0503050000020004" pitchFamily="34" charset="0"/>
              </a:rPr>
              <a:t>Solution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42725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A37E8B-18A4-AE47-AB66-36FE84BE9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D7D8E-3070-6A4D-979D-582DB1FF6504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5533515-3334-3747-B599-1ED128E93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just"/>
            <a:r>
              <a:rPr lang="en-US" b="1" dirty="0">
                <a:solidFill>
                  <a:schemeClr val="accent1"/>
                </a:solidFill>
                <a:latin typeface="Fira Sans Heavy" panose="020B0503050000020004" pitchFamily="34" charset="0"/>
              </a:rPr>
              <a:t>Problem: </a:t>
            </a:r>
            <a:r>
              <a:rPr lang="en-US" b="1" dirty="0">
                <a:latin typeface="Fira Sans Heavy" panose="020B0503050000020004" pitchFamily="34" charset="0"/>
              </a:rPr>
              <a:t>Neural Network intent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3B56427-FE19-BC4D-824D-8F2A793F92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73417"/>
            <a:ext cx="10515600" cy="4351338"/>
          </a:xfrm>
        </p:spPr>
        <p:txBody>
          <a:bodyPr>
            <a:normAutofit/>
          </a:bodyPr>
          <a:lstStyle/>
          <a:p>
            <a:r>
              <a:rPr lang="en-US" sz="4800" dirty="0"/>
              <a:t>The </a:t>
            </a:r>
            <a:r>
              <a:rPr lang="en-US" sz="4800" dirty="0">
                <a:hlinkClick r:id="rId2"/>
              </a:rPr>
              <a:t>Barnes Foundation model</a:t>
            </a:r>
            <a:endParaRPr lang="en-US" sz="4800" dirty="0"/>
          </a:p>
          <a:p>
            <a:r>
              <a:rPr lang="en-US" sz="4800" dirty="0"/>
              <a:t>The lack of data problem</a:t>
            </a:r>
          </a:p>
          <a:p>
            <a:r>
              <a:rPr lang="en-US" sz="4800" dirty="0"/>
              <a:t> </a:t>
            </a:r>
            <a:r>
              <a:rPr lang="en-US" sz="4800" dirty="0">
                <a:hlinkClick r:id="rId3"/>
              </a:rPr>
              <a:t>Spotify Playlist Recommender</a:t>
            </a:r>
            <a:endParaRPr lang="en-US" sz="4800" dirty="0"/>
          </a:p>
          <a:p>
            <a:pPr marL="0" indent="0">
              <a:buNone/>
            </a:pPr>
            <a:endParaRPr lang="en-US" sz="4800" dirty="0"/>
          </a:p>
          <a:p>
            <a:endParaRPr lang="en-US" sz="4800" dirty="0"/>
          </a:p>
          <a:p>
            <a:endParaRPr lang="en-US" sz="4400" dirty="0"/>
          </a:p>
          <a:p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7079729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B05AB9-85CB-8743-BC0C-C34246ACF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D7D8E-3070-6A4D-979D-582DB1FF6504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0BB800F-D620-BD4D-B6A6-E03C5D2BA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8095" y="387434"/>
            <a:ext cx="10515600" cy="1325563"/>
          </a:xfrm>
        </p:spPr>
        <p:txBody>
          <a:bodyPr>
            <a:normAutofit/>
          </a:bodyPr>
          <a:lstStyle/>
          <a:p>
            <a:pPr algn="just"/>
            <a:r>
              <a:rPr lang="en-US" b="1" dirty="0">
                <a:latin typeface="Fira Sans Heavy" panose="020B0503050000020004" pitchFamily="34" charset="0"/>
              </a:rPr>
              <a:t>Model Intent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D9AB0A0-62A7-2D4F-80C0-761BD4456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9905" y="2050893"/>
            <a:ext cx="5549348" cy="4311530"/>
          </a:xfrm>
        </p:spPr>
        <p:txBody>
          <a:bodyPr>
            <a:normAutofit fontScale="70000" lnSpcReduction="20000"/>
          </a:bodyPr>
          <a:lstStyle/>
          <a:p>
            <a:r>
              <a:rPr lang="en-US" sz="4800" dirty="0"/>
              <a:t> The model recommends books that you’ve already read</a:t>
            </a:r>
          </a:p>
          <a:p>
            <a:r>
              <a:rPr lang="en-US" sz="4800" dirty="0"/>
              <a:t>Puts you into a filter bubble</a:t>
            </a:r>
          </a:p>
          <a:p>
            <a:r>
              <a:rPr lang="en-US" sz="4800" dirty="0"/>
              <a:t>Not </a:t>
            </a:r>
            <a:r>
              <a:rPr lang="en-US" sz="4800" dirty="0">
                <a:hlinkClick r:id="rId3"/>
              </a:rPr>
              <a:t>enough data available</a:t>
            </a:r>
            <a:endParaRPr lang="en-US" sz="4800" dirty="0"/>
          </a:p>
          <a:p>
            <a:r>
              <a:rPr lang="en-US" sz="4800" dirty="0"/>
              <a:t>The model recommends</a:t>
            </a:r>
          </a:p>
          <a:p>
            <a:r>
              <a:rPr lang="en-US" sz="4000" dirty="0"/>
              <a:t> GANs for </a:t>
            </a:r>
            <a:r>
              <a:rPr lang="en-US" sz="4000" dirty="0">
                <a:hlinkClick r:id="rId4"/>
              </a:rPr>
              <a:t>recommender systems</a:t>
            </a:r>
            <a:endParaRPr lang="en-US" sz="4000" dirty="0"/>
          </a:p>
          <a:p>
            <a:r>
              <a:rPr lang="en-US" sz="4000" dirty="0"/>
              <a:t> “I like this, </a:t>
            </a:r>
            <a:r>
              <a:rPr lang="en-US" sz="4000" dirty="0">
                <a:hlinkClick r:id="rId5"/>
              </a:rPr>
              <a:t>but I don’t know why”</a:t>
            </a:r>
            <a:endParaRPr lang="en-US" sz="4000" dirty="0"/>
          </a:p>
          <a:p>
            <a:endParaRPr lang="en-US" sz="4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34E0409-ACAD-F041-B35B-C1D55373F7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8200" y="483686"/>
            <a:ext cx="3651919" cy="889499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B1F5358-2170-2646-903B-A243266F5423}"/>
              </a:ext>
            </a:extLst>
          </p:cNvPr>
          <p:cNvSpPr txBox="1">
            <a:spLocks/>
          </p:cNvSpPr>
          <p:nvPr/>
        </p:nvSpPr>
        <p:spPr>
          <a:xfrm>
            <a:off x="6202018" y="2044820"/>
            <a:ext cx="5549348" cy="43115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 dirty="0"/>
              <a:t> Get people involved</a:t>
            </a:r>
          </a:p>
          <a:p>
            <a:r>
              <a:rPr lang="en-US" sz="4800" dirty="0"/>
              <a:t> Instrumentation</a:t>
            </a:r>
          </a:p>
          <a:p>
            <a:r>
              <a:rPr lang="en-US" dirty="0"/>
              <a:t>Amazon does not know about books I buy or obtain in other capacities, and it assumes that I'm voracious for more from authors I've already purchased. </a:t>
            </a:r>
            <a:endParaRPr lang="en-US" sz="4800" dirty="0"/>
          </a:p>
          <a:p>
            <a:endParaRPr lang="en-US" sz="40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813F36A-7305-8F4F-8BB0-3CB0869723EB}"/>
              </a:ext>
            </a:extLst>
          </p:cNvPr>
          <p:cNvSpPr/>
          <p:nvPr/>
        </p:nvSpPr>
        <p:spPr>
          <a:xfrm>
            <a:off x="2664159" y="1512613"/>
            <a:ext cx="10839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  <a:latin typeface="Fira Sans Heavy" panose="020B0503050000020004" pitchFamily="34" charset="0"/>
              </a:rPr>
              <a:t>Problem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9F26FC4-ABBF-1D46-8556-384D8FBF8E07}"/>
              </a:ext>
            </a:extLst>
          </p:cNvPr>
          <p:cNvSpPr/>
          <p:nvPr/>
        </p:nvSpPr>
        <p:spPr>
          <a:xfrm>
            <a:off x="8143933" y="1395571"/>
            <a:ext cx="10807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  <a:latin typeface="Fira Sans Heavy" panose="020B0503050000020004" pitchFamily="34" charset="0"/>
              </a:rPr>
              <a:t>Solution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807801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A37E8B-18A4-AE47-AB66-36FE84BE9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D7D8E-3070-6A4D-979D-582DB1FF6504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C8BB32-1063-B14B-AE16-A0D7860548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441312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6000" b="1" dirty="0">
                <a:latin typeface="Fira Sans Heavy" panose="020B0503050000020004" pitchFamily="34" charset="0"/>
              </a:rPr>
              <a:t>“It is a mistake to think you can solve any major problems just with potatoes.” </a:t>
            </a:r>
            <a:br>
              <a:rPr lang="en-US" sz="6000" b="1" dirty="0">
                <a:latin typeface="Fira Sans Heavy" panose="020B0503050000020004" pitchFamily="34" charset="0"/>
              </a:rPr>
            </a:br>
            <a:r>
              <a:rPr lang="en-US" sz="6000" b="1" dirty="0">
                <a:latin typeface="Fira Sans Heavy" panose="020B0503050000020004" pitchFamily="34" charset="0"/>
              </a:rPr>
              <a:t>― </a:t>
            </a:r>
            <a:r>
              <a:rPr lang="en-US" sz="6000" b="1" dirty="0">
                <a:latin typeface="Fira Sans Heavy" panose="020B0503050000020004" pitchFamily="34" charset="0"/>
                <a:hlinkClick r:id="rId2"/>
              </a:rPr>
              <a:t>Douglas Adams</a:t>
            </a:r>
            <a:endParaRPr lang="en-US" sz="6000" b="1" dirty="0">
              <a:latin typeface="Fira Sans Heavy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041497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2FD0F5-1A15-504C-9E05-BEA20BA52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180F-316C-6143-BA8F-A7511088E3E7}" type="slidenum">
              <a:rPr lang="en-US" smtClean="0"/>
              <a:t>28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7EAACF0-0EBB-7742-96C7-871CF6ADB3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0214" y="3855747"/>
            <a:ext cx="2632337" cy="252619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55B7244-BB73-DA44-9D73-C1CB50DC97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226854">
            <a:off x="4562943" y="2661780"/>
            <a:ext cx="2610771" cy="166918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26E29BB-F877-2B4B-8C85-22B107861A4F}"/>
              </a:ext>
            </a:extLst>
          </p:cNvPr>
          <p:cNvSpPr txBox="1"/>
          <p:nvPr/>
        </p:nvSpPr>
        <p:spPr>
          <a:xfrm>
            <a:off x="818996" y="800039"/>
            <a:ext cx="1053480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accent4"/>
                </a:solidFill>
                <a:latin typeface="Fira Sans Heavy" panose="020B0503050000020004" pitchFamily="34" charset="0"/>
                <a:ea typeface="Fira Code" panose="020B0509050000020004" pitchFamily="49" charset="0"/>
              </a:rPr>
              <a:t>❤️ </a:t>
            </a:r>
            <a:r>
              <a:rPr lang="en-US" sz="6000" b="1" dirty="0">
                <a:solidFill>
                  <a:schemeClr val="accent1"/>
                </a:solidFill>
                <a:latin typeface="Fira Sans Heavy" panose="020B0503050000020004" pitchFamily="34" charset="0"/>
                <a:ea typeface="Fira Code" panose="020B0509050000020004" pitchFamily="49" charset="0"/>
              </a:rPr>
              <a:t>Thanks! </a:t>
            </a:r>
            <a:r>
              <a:rPr lang="en-US" sz="6000" b="1" dirty="0">
                <a:solidFill>
                  <a:schemeClr val="accent4"/>
                </a:solidFill>
                <a:latin typeface="Fira Sans Heavy" panose="020B0503050000020004" pitchFamily="34" charset="0"/>
                <a:ea typeface="Fira Code" panose="020B0509050000020004" pitchFamily="49" charset="0"/>
              </a:rPr>
              <a:t>❤️</a:t>
            </a:r>
            <a:endParaRPr lang="en-US" sz="6000" b="1" dirty="0">
              <a:latin typeface="Fira Sans Heavy" panose="020B0503050000020004" pitchFamily="34" charset="0"/>
              <a:ea typeface="Fira Code" panose="020B050905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B62CE58-1BDB-9D47-BF94-CF074463C20F}"/>
              </a:ext>
            </a:extLst>
          </p:cNvPr>
          <p:cNvSpPr txBox="1"/>
          <p:nvPr/>
        </p:nvSpPr>
        <p:spPr>
          <a:xfrm>
            <a:off x="1891634" y="2121788"/>
            <a:ext cx="861325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Fira Sans" panose="020B0503050000020004" pitchFamily="34" charset="0"/>
                <a:ea typeface="Fira Code" panose="020B0509050000020004" pitchFamily="49" charset="0"/>
              </a:rPr>
              <a:t>Vicki Boykis | CapTech Consulting | @vboykis</a:t>
            </a:r>
          </a:p>
        </p:txBody>
      </p:sp>
    </p:spTree>
    <p:extLst>
      <p:ext uri="{BB962C8B-B14F-4D97-AF65-F5344CB8AC3E}">
        <p14:creationId xmlns:p14="http://schemas.microsoft.com/office/powerpoint/2010/main" val="38315126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5F7EAE-4164-184A-8203-ECF81579D6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6000" dirty="0">
                <a:latin typeface="Fira Sans" panose="020B0503050000020004" pitchFamily="34" charset="0"/>
              </a:rPr>
              <a:t>1. Hyped problems</a:t>
            </a:r>
          </a:p>
          <a:p>
            <a:pPr marL="0" indent="0">
              <a:buNone/>
            </a:pPr>
            <a:r>
              <a:rPr lang="en-US" sz="6000" dirty="0">
                <a:latin typeface="Fira Sans" panose="020B0503050000020004" pitchFamily="34" charset="0"/>
              </a:rPr>
              <a:t>2. Real problems</a:t>
            </a:r>
          </a:p>
          <a:p>
            <a:pPr marL="0" indent="0">
              <a:buNone/>
            </a:pPr>
            <a:r>
              <a:rPr lang="en-US" sz="6000" dirty="0">
                <a:latin typeface="Fira Sans" panose="020B0503050000020004" pitchFamily="34" charset="0"/>
              </a:rPr>
              <a:t>3. How to solve real problems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B46868-5ED5-E84B-81BB-33FBAC7AECAA}"/>
              </a:ext>
            </a:extLst>
          </p:cNvPr>
          <p:cNvSpPr txBox="1"/>
          <p:nvPr/>
        </p:nvSpPr>
        <p:spPr>
          <a:xfrm>
            <a:off x="4356099" y="408197"/>
            <a:ext cx="257634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>
                <a:latin typeface="Fira Sans Heavy" panose="020B0503050000020004" pitchFamily="34" charset="0"/>
                <a:ea typeface="Fira Code" panose="020B0509050000020004" pitchFamily="49" charset="0"/>
              </a:rPr>
              <a:t>Agenda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A6D9EE2-F769-9640-A089-DD0D28FF2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180F-316C-6143-BA8F-A7511088E3E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2282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A2A371-77F1-144C-B672-B43BAF272D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5642" y="385012"/>
            <a:ext cx="10956758" cy="584007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8000" b="1" dirty="0">
                <a:latin typeface="Fira Sans ExtraBold" panose="020B0503050000020004" pitchFamily="34" charset="0"/>
              </a:rPr>
              <a:t>“Passion is inversely proportional to the amount of real information available.”</a:t>
            </a:r>
          </a:p>
          <a:p>
            <a:pPr marL="457200" lvl="1" indent="0" algn="r">
              <a:buNone/>
            </a:pPr>
            <a:r>
              <a:rPr lang="en-US" sz="7200" b="1" dirty="0">
                <a:latin typeface="Fira Sans ExtraBold" panose="020B0503050000020004" pitchFamily="34" charset="0"/>
              </a:rPr>
              <a:t>-Benford’s Law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312024-4967-7D42-A20E-A336560EF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180F-316C-6143-BA8F-A7511088E3E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5321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94B1EE6-8C9C-EA49-ADB3-0D2DC59E4EB5}"/>
              </a:ext>
            </a:extLst>
          </p:cNvPr>
          <p:cNvSpPr/>
          <p:nvPr/>
        </p:nvSpPr>
        <p:spPr>
          <a:xfrm>
            <a:off x="938113" y="1832035"/>
            <a:ext cx="10615863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4400" dirty="0">
                <a:latin typeface="Fira Sans Book" panose="020B0503050000020004" pitchFamily="34" charset="0"/>
              </a:rPr>
              <a:t> </a:t>
            </a:r>
            <a:r>
              <a:rPr lang="en-US" sz="5400" dirty="0">
                <a:latin typeface="Fira Sans Book" panose="020B0503050000020004" pitchFamily="34" charset="0"/>
              </a:rPr>
              <a:t>The end of human control over decisions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5400" dirty="0">
                <a:latin typeface="Fira Sans Book" panose="020B0503050000020004" pitchFamily="34" charset="0"/>
              </a:rPr>
              <a:t> Outsourcing of human jobs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5400" dirty="0">
                <a:latin typeface="Fira Sans Book" panose="020B0503050000020004" pitchFamily="34" charset="0"/>
              </a:rPr>
              <a:t>Robots killing us all</a:t>
            </a:r>
          </a:p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20A7D5-1D5D-164E-A7F2-CC73C7E65522}"/>
              </a:ext>
            </a:extLst>
          </p:cNvPr>
          <p:cNvSpPr txBox="1"/>
          <p:nvPr/>
        </p:nvSpPr>
        <p:spPr>
          <a:xfrm>
            <a:off x="383959" y="452768"/>
            <a:ext cx="1134421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latin typeface="Fira Sans Heavy" panose="020B0503050000020004" pitchFamily="34" charset="0"/>
                <a:ea typeface="Fira Code" panose="020B0509050000020004" pitchFamily="49" charset="0"/>
              </a:rPr>
              <a:t>🤖 Things we worry about but shouldn’t 🤖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49DE838-35FE-0749-925C-2A6C5E96A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180F-316C-6143-BA8F-A7511088E3E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3421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40965-76F0-884B-AD56-3FBCC514C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3137" y="336884"/>
            <a:ext cx="11357809" cy="1353805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chemeClr val="accent1"/>
                </a:solidFill>
                <a:latin typeface="Fira Sans Heavy" panose="020B0503050000020004" pitchFamily="34" charset="0"/>
              </a:rPr>
              <a:t>Hype: </a:t>
            </a:r>
            <a:r>
              <a:rPr lang="en-US" sz="3600" b="1" dirty="0">
                <a:latin typeface="Fira Sans Heavy" panose="020B0503050000020004" pitchFamily="34" charset="0"/>
              </a:rPr>
              <a:t>The end of human decision-making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170E20-5256-4F4E-9A5E-0C99D617BE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“Over half of all jobs will be automated within 10-20 years”</a:t>
            </a:r>
          </a:p>
          <a:p>
            <a:pPr lvl="1"/>
            <a:r>
              <a:rPr lang="en-US" sz="4000" dirty="0"/>
              <a:t>" In </a:t>
            </a:r>
            <a:r>
              <a:rPr lang="en-US" sz="4000" dirty="0">
                <a:hlinkClick r:id="rId3"/>
              </a:rPr>
              <a:t>the US alone</a:t>
            </a:r>
            <a:r>
              <a:rPr lang="en-US" sz="4000" dirty="0"/>
              <a:t>, between 39 and 73 million jobs stand to be automated — making up around a third of the total workforce."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A1C2F2-E89A-A540-BD96-BEA4329F3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180F-316C-6143-BA8F-A7511088E3E7}" type="slidenum">
              <a:rPr lang="en-US" smtClean="0"/>
              <a:t>6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FBFE379-DEB9-2D46-A029-CDAC96C7A312}"/>
              </a:ext>
            </a:extLst>
          </p:cNvPr>
          <p:cNvSpPr txBox="1"/>
          <p:nvPr/>
        </p:nvSpPr>
        <p:spPr>
          <a:xfrm>
            <a:off x="2053389" y="5390147"/>
            <a:ext cx="78117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4"/>
              </a:rPr>
              <a:t>Source: </a:t>
            </a:r>
            <a:r>
              <a:rPr lang="en-US" dirty="0"/>
              <a:t>The future of employment: How susceptible are jobs to computerization?</a:t>
            </a:r>
            <a:br>
              <a:rPr lang="en-US" dirty="0"/>
            </a:br>
            <a:r>
              <a:rPr lang="en-US" dirty="0"/>
              <a:t>Frey and Osborne, 2013 </a:t>
            </a:r>
          </a:p>
        </p:txBody>
      </p:sp>
    </p:spTree>
    <p:extLst>
      <p:ext uri="{BB962C8B-B14F-4D97-AF65-F5344CB8AC3E}">
        <p14:creationId xmlns:p14="http://schemas.microsoft.com/office/powerpoint/2010/main" val="12782537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D6E3A9-F767-254D-A440-0E5A24B52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D7D8E-3070-6A4D-979D-582DB1FF6504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7E1B5FA-FE92-BB4B-8EFB-46C3E8063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3137" y="336884"/>
            <a:ext cx="11357809" cy="1353805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chemeClr val="accent1"/>
                </a:solidFill>
                <a:latin typeface="Fira Sans Heavy" panose="020B0503050000020004" pitchFamily="34" charset="0"/>
              </a:rPr>
              <a:t>Reality: </a:t>
            </a:r>
            <a:r>
              <a:rPr lang="en-US" sz="3600" b="1" dirty="0">
                <a:latin typeface="Fira Sans Heavy" panose="020B0503050000020004" pitchFamily="34" charset="0"/>
              </a:rPr>
              <a:t>The hard problems are still human problems</a:t>
            </a:r>
            <a:endParaRPr lang="en-US" sz="4000" b="1" dirty="0">
              <a:latin typeface="Fira Sans Heavy" panose="020B0503050000020004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DF98385-6AD4-364F-82D9-23120DF6FF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sz="4800" dirty="0"/>
              <a:t>🚀🌕 </a:t>
            </a:r>
            <a:r>
              <a:rPr lang="en-US" sz="4800" dirty="0">
                <a:hlinkClick r:id="rId2"/>
              </a:rPr>
              <a:t>Lunar Module Descent</a:t>
            </a:r>
            <a:r>
              <a:rPr lang="en-US" sz="4800" dirty="0"/>
              <a:t> – Manual Mode </a:t>
            </a:r>
          </a:p>
          <a:p>
            <a:r>
              <a:rPr lang="en-US" sz="4800" dirty="0">
                <a:hlinkClick r:id="rId3"/>
              </a:rPr>
              <a:t>GrubHub</a:t>
            </a:r>
            <a:r>
              <a:rPr lang="en-US" sz="4800" dirty="0"/>
              <a:t> – Creating a data dictionary of foods </a:t>
            </a:r>
          </a:p>
          <a:p>
            <a:r>
              <a:rPr lang="en-US" sz="4800" dirty="0"/>
              <a:t> The outsourcing study</a:t>
            </a:r>
          </a:p>
          <a:p>
            <a:pPr marL="0" indent="0">
              <a:buNone/>
            </a:pP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778683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D6E3A9-F767-254D-A440-0E5A24B52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D7D8E-3070-6A4D-979D-582DB1FF6504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7E1B5FA-FE92-BB4B-8EFB-46C3E8063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3137" y="336884"/>
            <a:ext cx="11357809" cy="1353805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chemeClr val="accent1"/>
                </a:solidFill>
                <a:latin typeface="Fira Sans Heavy" panose="020B0503050000020004" pitchFamily="34" charset="0"/>
              </a:rPr>
              <a:t>Reality:  </a:t>
            </a:r>
            <a:r>
              <a:rPr lang="en-US" sz="4000" b="1" dirty="0">
                <a:latin typeface="Fira Sans Heavy" panose="020B0503050000020004" pitchFamily="34" charset="0"/>
              </a:rPr>
              <a:t>The hard problems are still human problems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9885AF0-28F9-D843-B637-17FF6569CF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3389" y="2010561"/>
            <a:ext cx="7998470" cy="304562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136D7CA-C649-2645-ADF1-BA86A00F2E49}"/>
              </a:ext>
            </a:extLst>
          </p:cNvPr>
          <p:cNvSpPr txBox="1"/>
          <p:nvPr/>
        </p:nvSpPr>
        <p:spPr>
          <a:xfrm>
            <a:off x="2053389" y="5390147"/>
            <a:ext cx="78117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Source: </a:t>
            </a:r>
            <a:r>
              <a:rPr lang="en-US" dirty="0"/>
              <a:t>The future of employment: How susceptible are jobs to computerization?</a:t>
            </a:r>
            <a:br>
              <a:rPr lang="en-US" dirty="0"/>
            </a:br>
            <a:r>
              <a:rPr lang="en-US" dirty="0"/>
              <a:t>Frey and Osborne, 2013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83CE557-E933-2D44-A099-C6BAB332A56A}"/>
              </a:ext>
            </a:extLst>
          </p:cNvPr>
          <p:cNvSpPr/>
          <p:nvPr/>
        </p:nvSpPr>
        <p:spPr>
          <a:xfrm>
            <a:off x="2053389" y="3272589"/>
            <a:ext cx="1379622" cy="304800"/>
          </a:xfrm>
          <a:prstGeom prst="rect">
            <a:avLst/>
          </a:prstGeom>
          <a:solidFill>
            <a:srgbClr val="FFFF00">
              <a:alpha val="1098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DBD683E-5722-8744-A6B7-29CA12370CBB}"/>
              </a:ext>
            </a:extLst>
          </p:cNvPr>
          <p:cNvSpPr/>
          <p:nvPr/>
        </p:nvSpPr>
        <p:spPr>
          <a:xfrm>
            <a:off x="6392778" y="3577389"/>
            <a:ext cx="1379622" cy="304800"/>
          </a:xfrm>
          <a:prstGeom prst="rect">
            <a:avLst/>
          </a:prstGeom>
          <a:solidFill>
            <a:srgbClr val="FFFF00">
              <a:alpha val="1098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83325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E8CB00-B931-4946-AAB4-6A6D99C38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D7D8E-3070-6A4D-979D-582DB1FF6504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A4AF1BB-5879-5E4C-B9C7-0102B9998D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3137" y="336884"/>
            <a:ext cx="11357809" cy="1353805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accent1"/>
                </a:solidFill>
                <a:latin typeface="Fira Sans Heavy" panose="020B0503050000020004" pitchFamily="34" charset="0"/>
              </a:rPr>
              <a:t>Hype: </a:t>
            </a:r>
            <a:r>
              <a:rPr lang="en-US" b="1" dirty="0">
                <a:latin typeface="Fira Sans Heavy" panose="020B0503050000020004" pitchFamily="34" charset="0"/>
              </a:rPr>
              <a:t>Self-driving cars are going to radically change our society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9845F9A-824D-004D-B857-C198E4B96E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sz="4800" dirty="0">
                <a:hlinkClick r:id="rId2" invalidUrl="http://:](https://www.ted.com/talks/elon_musk_the_future_we_re_building_and_boring"/>
              </a:rPr>
              <a:t>Elon Musk</a:t>
            </a:r>
            <a:r>
              <a:rPr lang="en-US" sz="4800" dirty="0"/>
              <a:t>: We are two years away from sleeping in our cars</a:t>
            </a:r>
          </a:p>
          <a:p>
            <a:r>
              <a:rPr lang="en-US" sz="4800" dirty="0"/>
              <a:t>“</a:t>
            </a:r>
            <a:r>
              <a:rPr lang="en-US" sz="4800" dirty="0">
                <a:hlinkClick r:id="rId3"/>
              </a:rPr>
              <a:t>Autonomous cars are</a:t>
            </a:r>
            <a:r>
              <a:rPr lang="en-US" sz="4800" dirty="0"/>
              <a:t> going to change everything” </a:t>
            </a:r>
          </a:p>
          <a:p>
            <a:pPr lvl="1"/>
            <a:r>
              <a:rPr lang="en-US" sz="4400" dirty="0"/>
              <a:t>Land use</a:t>
            </a:r>
          </a:p>
          <a:p>
            <a:pPr lvl="1"/>
            <a:r>
              <a:rPr lang="en-US" sz="4400" dirty="0"/>
              <a:t>Commuting marginal costs</a:t>
            </a:r>
          </a:p>
          <a:p>
            <a:endParaRPr lang="en-US" sz="4800" dirty="0"/>
          </a:p>
          <a:p>
            <a:pPr marL="0" indent="0">
              <a:buNone/>
            </a:pP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8086352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31402</TotalTime>
  <Words>956</Words>
  <Application>Microsoft Macintosh PowerPoint</Application>
  <PresentationFormat>Widescreen</PresentationFormat>
  <Paragraphs>167</Paragraphs>
  <Slides>28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42" baseType="lpstr">
      <vt:lpstr>Arial</vt:lpstr>
      <vt:lpstr>Calibri</vt:lpstr>
      <vt:lpstr>Calibri Light</vt:lpstr>
      <vt:lpstr>Fira Code</vt:lpstr>
      <vt:lpstr>Fira Sans</vt:lpstr>
      <vt:lpstr>Fira Sans Book</vt:lpstr>
      <vt:lpstr>Fira Sans ExtraBold</vt:lpstr>
      <vt:lpstr>Fira Sans Heavy</vt:lpstr>
      <vt:lpstr>Fira Sans Medium</vt:lpstr>
      <vt:lpstr>Harry P</vt:lpstr>
      <vt:lpstr>SignPainter HouseScript</vt:lpstr>
      <vt:lpstr>Verdana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Hype: The end of human decision-making</vt:lpstr>
      <vt:lpstr>Reality: The hard problems are still human problems</vt:lpstr>
      <vt:lpstr>Reality:  The hard problems are still human problems</vt:lpstr>
      <vt:lpstr>Hype: Self-driving cars are going to radically change our society</vt:lpstr>
      <vt:lpstr>Reality: We still don’t have enough data for self-driving cars to be accurate</vt:lpstr>
      <vt:lpstr>Hype: Robots will kill us</vt:lpstr>
      <vt:lpstr>Reality: AGI is still a long time away because robots can’t context-switch like people</vt:lpstr>
      <vt:lpstr>PowerPoint Presentation</vt:lpstr>
      <vt:lpstr>What are people on the ground worried about?</vt:lpstr>
      <vt:lpstr>PowerPoint Presentation</vt:lpstr>
      <vt:lpstr>PowerPoint Presentation</vt:lpstr>
      <vt:lpstr>Hari   Botter🤖</vt:lpstr>
      <vt:lpstr>Problem: You have an in-house web app and no recommendations. </vt:lpstr>
      <vt:lpstr>Solution: A bespoke AI-based application that interfaces with your existing web app to offer personalized recommendations. </vt:lpstr>
      <vt:lpstr>PowerPoint Presentation</vt:lpstr>
      <vt:lpstr>Problem: Moving data to the cloud</vt:lpstr>
      <vt:lpstr>Moving data to the cloud</vt:lpstr>
      <vt:lpstr>Problem: Data security and privacy</vt:lpstr>
      <vt:lpstr>Data security and privacy</vt:lpstr>
      <vt:lpstr>Problem: Neural Network intent</vt:lpstr>
      <vt:lpstr>Model Intent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Victoria Boykis</dc:creator>
  <cp:lastModifiedBy>Victoria Boykis</cp:lastModifiedBy>
  <cp:revision>97</cp:revision>
  <dcterms:created xsi:type="dcterms:W3CDTF">2018-05-04T18:18:15Z</dcterms:created>
  <dcterms:modified xsi:type="dcterms:W3CDTF">2018-05-28T13:20:03Z</dcterms:modified>
</cp:coreProperties>
</file>